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311" r:id="rId3"/>
    <p:sldId id="266" r:id="rId4"/>
    <p:sldId id="259" r:id="rId5"/>
    <p:sldId id="292" r:id="rId6"/>
    <p:sldId id="267" r:id="rId7"/>
    <p:sldId id="261" r:id="rId8"/>
    <p:sldId id="262" r:id="rId9"/>
    <p:sldId id="263" r:id="rId10"/>
    <p:sldId id="268" r:id="rId11"/>
    <p:sldId id="269" r:id="rId12"/>
    <p:sldId id="270" r:id="rId13"/>
    <p:sldId id="279" r:id="rId14"/>
    <p:sldId id="280" r:id="rId15"/>
    <p:sldId id="273" r:id="rId16"/>
    <p:sldId id="272" r:id="rId17"/>
    <p:sldId id="274" r:id="rId18"/>
    <p:sldId id="275" r:id="rId19"/>
    <p:sldId id="276" r:id="rId20"/>
    <p:sldId id="277" r:id="rId21"/>
    <p:sldId id="282" r:id="rId22"/>
    <p:sldId id="283" r:id="rId23"/>
    <p:sldId id="284" r:id="rId24"/>
    <p:sldId id="289" r:id="rId25"/>
    <p:sldId id="290" r:id="rId26"/>
    <p:sldId id="291" r:id="rId27"/>
    <p:sldId id="293" r:id="rId28"/>
    <p:sldId id="294" r:id="rId29"/>
    <p:sldId id="295" r:id="rId30"/>
    <p:sldId id="301" r:id="rId31"/>
    <p:sldId id="302" r:id="rId32"/>
    <p:sldId id="304" r:id="rId33"/>
    <p:sldId id="305" r:id="rId34"/>
    <p:sldId id="296" r:id="rId35"/>
    <p:sldId id="297" r:id="rId36"/>
    <p:sldId id="298" r:id="rId37"/>
    <p:sldId id="306" r:id="rId38"/>
    <p:sldId id="300" r:id="rId39"/>
    <p:sldId id="307" r:id="rId40"/>
    <p:sldId id="308" r:id="rId41"/>
    <p:sldId id="323" r:id="rId42"/>
    <p:sldId id="324" r:id="rId43"/>
    <p:sldId id="329" r:id="rId44"/>
    <p:sldId id="326" r:id="rId45"/>
    <p:sldId id="327" r:id="rId46"/>
    <p:sldId id="328" r:id="rId47"/>
    <p:sldId id="312" r:id="rId48"/>
    <p:sldId id="322" r:id="rId49"/>
    <p:sldId id="317" r:id="rId50"/>
    <p:sldId id="318" r:id="rId51"/>
    <p:sldId id="319" r:id="rId52"/>
    <p:sldId id="28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66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4ECD9-B833-41A6-8A34-852000A8A36E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987C0-84D3-46FF-A959-8E357981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https://youtu.be/ykxMqtuM6Ko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987C0-84D3-46FF-A959-8E357981D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3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Frinkiac</a:t>
            </a:r>
            <a:r>
              <a:rPr lang="en-US" dirty="0"/>
              <a:t> 7 https://www.youtube.com/watch?v=ykxMqtuM6Ko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987C0-84D3-46FF-A959-8E357981D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7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These are all “computers” 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the sake of demonstration, we will consider the common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987C0-84D3-46FF-A959-8E357981D5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4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Computers,</a:t>
            </a:r>
            <a:r>
              <a:rPr lang="en-US" baseline="0" dirty="0"/>
              <a:t> at their core, transmit, manipulate, and store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987C0-84D3-46FF-A959-8E357981D5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7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Computers</a:t>
            </a:r>
            <a:r>
              <a:rPr lang="en-US" baseline="0" dirty="0"/>
              <a:t> don’t “make mistakes”, nor do they think for themselves. They do what you tell them to.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Don’t insist your code is correct and accuse the computer of being wrong.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987C0-84D3-46FF-A959-8E357981D5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7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bet nobody has thought about how to sort a list beyond “sort the list” and then simply doing it.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What,</a:t>
            </a:r>
            <a:r>
              <a:rPr lang="en-US" baseline="0" dirty="0"/>
              <a:t> specifically, are the steps?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987C0-84D3-46FF-A959-8E357981D5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program is the implementation of an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987C0-84D3-46FF-A959-8E357981D5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83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Don’t be confused</a:t>
            </a:r>
            <a:r>
              <a:rPr lang="en-US" baseline="0" dirty="0"/>
              <a:t> by the jargon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987C0-84D3-46FF-A959-8E357981D5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32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 two slides! (hopefully)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987C0-84D3-46FF-A959-8E357981D5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4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5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3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4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3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8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54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22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9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480EA-A8A9-4F0A-8065-8997B144BC0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6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0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4" Type="http://schemas.openxmlformats.org/officeDocument/2006/relationships/image" Target="../media/image11.pn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1.pn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kxMqtuM6Ko" TargetMode="Externa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1.png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95617"/>
            <a:ext cx="9144000" cy="2671366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to Computing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Representation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466" y="5989445"/>
            <a:ext cx="2027068" cy="726677"/>
          </a:xfrm>
        </p:spPr>
        <p:txBody>
          <a:bodyPr>
            <a:normAutofit/>
          </a:bodyPr>
          <a:lstStyle/>
          <a:p>
            <a:r>
              <a:rPr lang="en-US" sz="2800" dirty="0"/>
              <a:t>01/13/17</a:t>
            </a:r>
            <a:endParaRPr lang="en-US" sz="1800" dirty="0"/>
          </a:p>
        </p:txBody>
      </p:sp>
      <p:pic>
        <p:nvPicPr>
          <p:cNvPr id="1026" name="Picture 2" descr="Image result for ryerson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9" b="25739"/>
          <a:stretch/>
        </p:blipFill>
        <p:spPr bwMode="auto">
          <a:xfrm>
            <a:off x="9239250" y="5228947"/>
            <a:ext cx="2857500" cy="15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 result for pc case phant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49" y="1109708"/>
            <a:ext cx="1042551" cy="104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512383" y="834501"/>
            <a:ext cx="5291089" cy="509578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key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641" y="2193247"/>
            <a:ext cx="1152172" cy="7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g600 mou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8525" y="1352198"/>
            <a:ext cx="1037110" cy="68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dell computer moni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856" y="3677757"/>
            <a:ext cx="1186568" cy="10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Image result for hp prin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856" y="4812393"/>
            <a:ext cx="1061503" cy="79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6700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10" y="3154347"/>
            <a:ext cx="1607999" cy="145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tx 108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761" y="3786932"/>
            <a:ext cx="2565646" cy="189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AM compu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6755" y="1253678"/>
            <a:ext cx="2266271" cy="145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3956186" y="2189824"/>
            <a:ext cx="781950" cy="99690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84010" y="4328819"/>
            <a:ext cx="796121" cy="435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9660" y="744873"/>
            <a:ext cx="77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747" y="5647887"/>
            <a:ext cx="106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Output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973945" y="834501"/>
            <a:ext cx="0" cy="16347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512383" y="2469247"/>
            <a:ext cx="1461562" cy="89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/>
          <p:cNvSpPr txBox="1"/>
          <p:nvPr/>
        </p:nvSpPr>
        <p:spPr>
          <a:xfrm>
            <a:off x="6171510" y="5043225"/>
            <a:ext cx="1068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GPU</a:t>
            </a:r>
            <a:endParaRPr lang="en-US" b="1" dirty="0"/>
          </a:p>
        </p:txBody>
      </p:sp>
      <p:sp>
        <p:nvSpPr>
          <p:cNvPr id="2058" name="TextBox 2057"/>
          <p:cNvSpPr txBox="1"/>
          <p:nvPr/>
        </p:nvSpPr>
        <p:spPr>
          <a:xfrm>
            <a:off x="5782556" y="1190209"/>
            <a:ext cx="935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RAM</a:t>
            </a:r>
          </a:p>
        </p:txBody>
      </p:sp>
      <p:sp>
        <p:nvSpPr>
          <p:cNvPr id="2060" name="TextBox 2059"/>
          <p:cNvSpPr txBox="1"/>
          <p:nvPr/>
        </p:nvSpPr>
        <p:spPr>
          <a:xfrm>
            <a:off x="2980703" y="4581560"/>
            <a:ext cx="10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CPU</a:t>
            </a:r>
          </a:p>
        </p:txBody>
      </p:sp>
      <p:cxnSp>
        <p:nvCxnSpPr>
          <p:cNvPr id="8" name="Elbow Connector 7"/>
          <p:cNvCxnSpPr/>
          <p:nvPr/>
        </p:nvCxnSpPr>
        <p:spPr>
          <a:xfrm>
            <a:off x="1741813" y="2314836"/>
            <a:ext cx="1069474" cy="104059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1695636" y="3878458"/>
            <a:ext cx="1115650" cy="8956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44542" y="1047975"/>
            <a:ext cx="294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Secondary Storage</a:t>
            </a:r>
          </a:p>
        </p:txBody>
      </p:sp>
      <p:pic>
        <p:nvPicPr>
          <p:cNvPr id="32" name="Picture 2" descr="Image result for hard driv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68" y="1594344"/>
            <a:ext cx="1797240" cy="134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SS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789" y="3054965"/>
            <a:ext cx="1916647" cy="137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mage result for usb stick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850" y="4410473"/>
            <a:ext cx="1467697" cy="129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Image result for sd car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39" y="1567483"/>
            <a:ext cx="1586421" cy="161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c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972" y="3100098"/>
            <a:ext cx="1287817" cy="12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Image result for floppy disk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837" y="4524048"/>
            <a:ext cx="1575013" cy="118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6" name="Straight Arrow Connector 2055"/>
          <p:cNvCxnSpPr/>
          <p:nvPr/>
        </p:nvCxnSpPr>
        <p:spPr>
          <a:xfrm flipH="1">
            <a:off x="4674761" y="2704091"/>
            <a:ext cx="3652493" cy="87361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7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 result for pc case phant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49" y="1109708"/>
            <a:ext cx="1042551" cy="104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512383" y="834501"/>
            <a:ext cx="5291089" cy="509578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key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641" y="2193247"/>
            <a:ext cx="1152172" cy="7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g600 mou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8525" y="1352198"/>
            <a:ext cx="1037110" cy="68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dell computer moni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856" y="3677757"/>
            <a:ext cx="1186568" cy="10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Image result for hp prin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4856" y="4812393"/>
            <a:ext cx="1061503" cy="79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6700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10" y="3154347"/>
            <a:ext cx="1607999" cy="145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tx 108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761" y="3786932"/>
            <a:ext cx="2565646" cy="189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AM compu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6755" y="1253678"/>
            <a:ext cx="2266271" cy="145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3956186" y="2189824"/>
            <a:ext cx="781950" cy="99690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84010" y="4328819"/>
            <a:ext cx="796121" cy="435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9660" y="744873"/>
            <a:ext cx="77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747" y="5647887"/>
            <a:ext cx="106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Output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973945" y="834501"/>
            <a:ext cx="0" cy="16347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512383" y="2469247"/>
            <a:ext cx="1461562" cy="89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/>
          <p:cNvSpPr txBox="1"/>
          <p:nvPr/>
        </p:nvSpPr>
        <p:spPr>
          <a:xfrm>
            <a:off x="6171510" y="5043225"/>
            <a:ext cx="1068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GPU</a:t>
            </a:r>
            <a:endParaRPr lang="en-US" b="1" dirty="0"/>
          </a:p>
        </p:txBody>
      </p:sp>
      <p:sp>
        <p:nvSpPr>
          <p:cNvPr id="2058" name="TextBox 2057"/>
          <p:cNvSpPr txBox="1"/>
          <p:nvPr/>
        </p:nvSpPr>
        <p:spPr>
          <a:xfrm>
            <a:off x="5782556" y="1190209"/>
            <a:ext cx="935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RAM</a:t>
            </a:r>
          </a:p>
        </p:txBody>
      </p:sp>
      <p:sp>
        <p:nvSpPr>
          <p:cNvPr id="2060" name="TextBox 2059"/>
          <p:cNvSpPr txBox="1"/>
          <p:nvPr/>
        </p:nvSpPr>
        <p:spPr>
          <a:xfrm>
            <a:off x="2980703" y="4581560"/>
            <a:ext cx="10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CPU</a:t>
            </a:r>
          </a:p>
        </p:txBody>
      </p:sp>
      <p:cxnSp>
        <p:nvCxnSpPr>
          <p:cNvPr id="8" name="Elbow Connector 7"/>
          <p:cNvCxnSpPr/>
          <p:nvPr/>
        </p:nvCxnSpPr>
        <p:spPr>
          <a:xfrm>
            <a:off x="1741813" y="2314836"/>
            <a:ext cx="1069474" cy="104059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1695636" y="3878458"/>
            <a:ext cx="1115650" cy="8956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95647" y="728544"/>
            <a:ext cx="294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Secondary Storage</a:t>
            </a:r>
          </a:p>
        </p:txBody>
      </p:sp>
      <p:pic>
        <p:nvPicPr>
          <p:cNvPr id="32" name="Picture 2" descr="Image result for hard driv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720" y="1343340"/>
            <a:ext cx="1797240" cy="134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6" name="Straight Arrow Connector 2055"/>
          <p:cNvCxnSpPr/>
          <p:nvPr/>
        </p:nvCxnSpPr>
        <p:spPr>
          <a:xfrm flipH="1">
            <a:off x="4674762" y="2354328"/>
            <a:ext cx="4184586" cy="122337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mage result for clou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431" y="3618015"/>
            <a:ext cx="2902977" cy="20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7886022" y="3325041"/>
            <a:ext cx="1376039" cy="66582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490227" y="4426448"/>
            <a:ext cx="132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401654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50" y="188279"/>
            <a:ext cx="9651602" cy="65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9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Data 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6715"/>
            <a:ext cx="4825059" cy="360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653" y="2202928"/>
            <a:ext cx="4830147" cy="359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8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Data Sources</a:t>
            </a:r>
          </a:p>
        </p:txBody>
      </p:sp>
      <p:pic>
        <p:nvPicPr>
          <p:cNvPr id="4100" name="Picture 4" descr="Image result for sheet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8"/>
          <a:stretch/>
        </p:blipFill>
        <p:spPr bwMode="auto">
          <a:xfrm>
            <a:off x="6495662" y="2136775"/>
            <a:ext cx="4858138" cy="366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7060"/>
            <a:ext cx="4950041" cy="39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8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" y="0"/>
            <a:ext cx="12172950" cy="687552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1575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+mn-lt"/>
              </a:rPr>
              <a:t>Program Development</a:t>
            </a:r>
          </a:p>
        </p:txBody>
      </p:sp>
    </p:spTree>
    <p:extLst>
      <p:ext uri="{BB962C8B-B14F-4D97-AF65-F5344CB8AC3E}">
        <p14:creationId xmlns:p14="http://schemas.microsoft.com/office/powerpoint/2010/main" val="61335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Solving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22093" y="2285491"/>
            <a:ext cx="53177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In the general sense:</a:t>
            </a:r>
          </a:p>
          <a:p>
            <a:pPr marL="514350" indent="-514350">
              <a:buAutoNum type="arabicParenR"/>
            </a:pPr>
            <a:r>
              <a:rPr lang="en-US" sz="3200" dirty="0"/>
              <a:t>Define problem</a:t>
            </a:r>
          </a:p>
          <a:p>
            <a:pPr marL="514350" indent="-514350">
              <a:buAutoNum type="arabicParenR"/>
            </a:pPr>
            <a:r>
              <a:rPr lang="en-US" sz="3200" dirty="0"/>
              <a:t>Analyze problem</a:t>
            </a:r>
          </a:p>
          <a:p>
            <a:pPr marL="514350" indent="-514350">
              <a:buAutoNum type="arabicParenR"/>
            </a:pPr>
            <a:r>
              <a:rPr lang="en-US" sz="3200" dirty="0"/>
              <a:t>Design solution</a:t>
            </a:r>
          </a:p>
          <a:p>
            <a:pPr marL="514350" indent="-514350">
              <a:buAutoNum type="arabicParenR"/>
            </a:pPr>
            <a:r>
              <a:rPr lang="en-US" sz="3200" dirty="0"/>
              <a:t>Implement solution</a:t>
            </a:r>
          </a:p>
          <a:p>
            <a:pPr marL="514350" indent="-514350">
              <a:buAutoNum type="arabicParenR"/>
            </a:pPr>
            <a:r>
              <a:rPr lang="en-US" sz="3200" dirty="0"/>
              <a:t>Test and update solution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30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Algorithms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62" y="1853862"/>
            <a:ext cx="10930943" cy="32064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2672" y="4039340"/>
            <a:ext cx="2583401" cy="31071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0739" y="5388743"/>
            <a:ext cx="10430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 short, a procedure to solve a problem</a:t>
            </a:r>
          </a:p>
        </p:txBody>
      </p:sp>
    </p:spTree>
    <p:extLst>
      <p:ext uri="{BB962C8B-B14F-4D97-AF65-F5344CB8AC3E}">
        <p14:creationId xmlns:p14="http://schemas.microsoft.com/office/powerpoint/2010/main" val="330025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Algorithm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2148773"/>
            <a:ext cx="7391400" cy="23823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Steps must be in the correct order</a:t>
            </a:r>
          </a:p>
          <a:p>
            <a:r>
              <a:rPr lang="en-US" dirty="0"/>
              <a:t>Operations must be unambiguous</a:t>
            </a:r>
          </a:p>
          <a:p>
            <a:r>
              <a:rPr lang="en-US" dirty="0"/>
              <a:t>Operations must be feasible </a:t>
            </a:r>
          </a:p>
          <a:p>
            <a:r>
              <a:rPr lang="en-US" dirty="0"/>
              <a:t>A result must be produced …</a:t>
            </a:r>
          </a:p>
          <a:p>
            <a:r>
              <a:rPr lang="en-US" dirty="0"/>
              <a:t>… in a finite amount of time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233292"/>
            <a:ext cx="8950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Computers do not have critical thinking skills… yet.</a:t>
            </a:r>
          </a:p>
        </p:txBody>
      </p:sp>
      <p:pic>
        <p:nvPicPr>
          <p:cNvPr id="7170" name="Picture 2" descr="Image result for hal 9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413" y="4651900"/>
            <a:ext cx="1747559" cy="174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08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25" y="186431"/>
            <a:ext cx="8128437" cy="63621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2552" y="435006"/>
            <a:ext cx="1065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578353" y="652817"/>
            <a:ext cx="1074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>
            <a:off x="6578353" y="1411550"/>
            <a:ext cx="408373" cy="22549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01271" y="2321203"/>
            <a:ext cx="1065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257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History of Computing</a:t>
            </a:r>
          </a:p>
        </p:txBody>
      </p:sp>
      <p:pic>
        <p:nvPicPr>
          <p:cNvPr id="6" name="ykxMqtuM6K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33491" y="1601912"/>
            <a:ext cx="9055224" cy="509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2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10" y="64008"/>
            <a:ext cx="8806648" cy="6731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33608" y="2902998"/>
            <a:ext cx="169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Input(s)? </a:t>
            </a:r>
          </a:p>
          <a:p>
            <a:r>
              <a:rPr lang="en-US" dirty="0"/>
              <a:t>Output(s)? </a:t>
            </a:r>
          </a:p>
        </p:txBody>
      </p:sp>
    </p:spTree>
    <p:extLst>
      <p:ext uri="{BB962C8B-B14F-4D97-AF65-F5344CB8AC3E}">
        <p14:creationId xmlns:p14="http://schemas.microsoft.com/office/powerpoint/2010/main" val="40282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014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Sort the following numbers in ascending order:</a:t>
            </a:r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6	1	13	7	11	9	2	8</a:t>
            </a:r>
          </a:p>
          <a:p>
            <a:pPr marL="0" indent="0" algn="ctr">
              <a:buNone/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3200" dirty="0">
                <a:cs typeface="Courier New" panose="02070309020205020404" pitchFamily="49" charset="0"/>
              </a:rPr>
              <a:t>How would you, a human, sort this list?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260" y="5033639"/>
            <a:ext cx="10351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 you think a computer could do the same, </a:t>
            </a:r>
            <a:r>
              <a:rPr lang="en-US" sz="3200" dirty="0"/>
              <a:t>given</a:t>
            </a:r>
            <a:r>
              <a:rPr lang="en-US" sz="2800" dirty="0"/>
              <a:t> your methods?</a:t>
            </a:r>
          </a:p>
        </p:txBody>
      </p:sp>
    </p:spTree>
    <p:extLst>
      <p:ext uri="{BB962C8B-B14F-4D97-AF65-F5344CB8AC3E}">
        <p14:creationId xmlns:p14="http://schemas.microsoft.com/office/powerpoint/2010/main" val="113348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4370"/>
            <a:ext cx="10515600" cy="1325563"/>
          </a:xfrm>
        </p:spPr>
        <p:txBody>
          <a:bodyPr/>
          <a:lstStyle/>
          <a:p>
            <a:pPr algn="ctr"/>
            <a:r>
              <a:rPr lang="en-US" sz="6000" b="1" dirty="0">
                <a:latin typeface="+mn-lt"/>
              </a:rPr>
              <a:t>Programs</a:t>
            </a:r>
            <a:endParaRPr lang="en-US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990676"/>
            <a:ext cx="1041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 this course, you will write programs. </a:t>
            </a:r>
            <a:r>
              <a:rPr lang="en-US" sz="3200" b="1" dirty="0"/>
              <a:t>The more, the better.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142" y="1087007"/>
            <a:ext cx="8198343" cy="3622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5421" y="4811692"/>
            <a:ext cx="101027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More simply, a program is a series of instructions that a computer can interpret and execute.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92280" y="3604335"/>
            <a:ext cx="7563774" cy="46163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043" y="365125"/>
            <a:ext cx="1192271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</a:rPr>
              <a:t>Programs, Algorithms, &amp;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167" y="2589106"/>
            <a:ext cx="11050480" cy="3509855"/>
          </a:xfrm>
        </p:spPr>
        <p:txBody>
          <a:bodyPr/>
          <a:lstStyle/>
          <a:p>
            <a:r>
              <a:rPr lang="en-US" sz="3200" dirty="0"/>
              <a:t>An </a:t>
            </a:r>
            <a:r>
              <a:rPr lang="en-US" sz="3200" i="1" dirty="0"/>
              <a:t>algorithm</a:t>
            </a:r>
            <a:r>
              <a:rPr lang="en-US" sz="3200" dirty="0"/>
              <a:t> can be written in plain English, a </a:t>
            </a:r>
            <a:r>
              <a:rPr lang="en-US" sz="3200" i="1" dirty="0"/>
              <a:t>program</a:t>
            </a:r>
            <a:r>
              <a:rPr lang="en-US" sz="3200" dirty="0"/>
              <a:t> cannot.</a:t>
            </a:r>
          </a:p>
          <a:p>
            <a:r>
              <a:rPr lang="en-US" sz="3200" dirty="0"/>
              <a:t>Thus, a program is a </a:t>
            </a:r>
            <a:r>
              <a:rPr lang="en-US" sz="3200" i="1" dirty="0"/>
              <a:t>translation</a:t>
            </a:r>
            <a:r>
              <a:rPr lang="en-US" sz="3200" dirty="0"/>
              <a:t> of an algorithm into a language that a computer can understand.</a:t>
            </a:r>
          </a:p>
          <a:p>
            <a:r>
              <a:rPr lang="en-US" sz="3200" dirty="0"/>
              <a:t>This translation process is called </a:t>
            </a:r>
            <a:r>
              <a:rPr lang="en-US" sz="3200" i="1" dirty="0"/>
              <a:t>implementation</a:t>
            </a:r>
            <a:r>
              <a:rPr lang="en-US" sz="3200" dirty="0"/>
              <a:t>.</a:t>
            </a:r>
          </a:p>
          <a:p>
            <a:r>
              <a:rPr lang="en-US" sz="3200" dirty="0"/>
              <a:t>A program is an implementation of an algorithm.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04008" y="1429305"/>
            <a:ext cx="777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Don’t be confused by the jargon</a:t>
            </a:r>
          </a:p>
        </p:txBody>
      </p:sp>
    </p:spTree>
    <p:extLst>
      <p:ext uri="{BB962C8B-B14F-4D97-AF65-F5344CB8AC3E}">
        <p14:creationId xmlns:p14="http://schemas.microsoft.com/office/powerpoint/2010/main" val="41351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matrix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11566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+mn-lt"/>
              </a:rPr>
              <a:t>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45421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Storage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0271" y="1536760"/>
            <a:ext cx="2413275" cy="5859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Recall:</a:t>
            </a:r>
          </a:p>
        </p:txBody>
      </p:sp>
      <p:pic>
        <p:nvPicPr>
          <p:cNvPr id="4" name="Picture 2" descr="Image result for 6700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37" y="2227919"/>
            <a:ext cx="1659784" cy="14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RAM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200" y="3995918"/>
            <a:ext cx="1862658" cy="119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hard dr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106" y="2854011"/>
            <a:ext cx="1797240" cy="134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591" y="2824968"/>
            <a:ext cx="1916647" cy="137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51218" y="4397449"/>
            <a:ext cx="4767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Hard drives, SSDs, multiple Terabyte (1TB = 1 trillion bytes)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0423" y="2541268"/>
            <a:ext cx="345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few registers (8-16),  8MB cache (6700K)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10423" y="3844406"/>
            <a:ext cx="38632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memory (RAM): R</a:t>
            </a:r>
            <a:r>
              <a:rPr lang="en-US" sz="2800" i="1" dirty="0"/>
              <a:t>arely</a:t>
            </a:r>
            <a:r>
              <a:rPr lang="en-US" sz="2800" dirty="0"/>
              <a:t> higher than 64GB. (1GB = 1 billion bytes)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45970" y="2063553"/>
            <a:ext cx="3746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Secondary Storage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864" y="1263101"/>
            <a:ext cx="217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Volatile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54905" y="1263101"/>
            <a:ext cx="217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 volatile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3868" y="5655679"/>
            <a:ext cx="1102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How is data represented on these devices?</a:t>
            </a:r>
          </a:p>
        </p:txBody>
      </p:sp>
    </p:spTree>
    <p:extLst>
      <p:ext uri="{BB962C8B-B14F-4D97-AF65-F5344CB8AC3E}">
        <p14:creationId xmlns:p14="http://schemas.microsoft.com/office/powerpoint/2010/main" val="427662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Binary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99" y="3050506"/>
            <a:ext cx="9508201" cy="1467200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5400000">
            <a:off x="1775748" y="2393114"/>
            <a:ext cx="395796" cy="1189607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4485" y="2138825"/>
            <a:ext cx="155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Bit (0 or 1)</a:t>
            </a:r>
          </a:p>
        </p:txBody>
      </p:sp>
      <p:sp>
        <p:nvSpPr>
          <p:cNvPr id="8" name="Left Brace 7"/>
          <p:cNvSpPr/>
          <p:nvPr/>
        </p:nvSpPr>
        <p:spPr>
          <a:xfrm rot="-5400000">
            <a:off x="5916575" y="-123691"/>
            <a:ext cx="395796" cy="9471258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82473" y="4967722"/>
            <a:ext cx="4285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Byte (group of 8 bits)</a:t>
            </a:r>
          </a:p>
        </p:txBody>
      </p:sp>
    </p:spTree>
    <p:extLst>
      <p:ext uri="{BB962C8B-B14F-4D97-AF65-F5344CB8AC3E}">
        <p14:creationId xmlns:p14="http://schemas.microsoft.com/office/powerpoint/2010/main" val="156104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10" r="10627" b="963"/>
          <a:stretch/>
        </p:blipFill>
        <p:spPr>
          <a:xfrm>
            <a:off x="3856182" y="35510"/>
            <a:ext cx="8279597" cy="6795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6" y="365125"/>
            <a:ext cx="7296705" cy="1325563"/>
          </a:xfrm>
        </p:spPr>
        <p:txBody>
          <a:bodyPr/>
          <a:lstStyle/>
          <a:p>
            <a:pPr algn="ctr"/>
            <a:r>
              <a:rPr lang="en-US" sz="6000" b="1" dirty="0">
                <a:latin typeface="+mn-lt"/>
              </a:rPr>
              <a:t>Addressing</a:t>
            </a:r>
            <a:endParaRPr lang="en-US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5426" y="2369048"/>
            <a:ext cx="39683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Every byte has an address.</a:t>
            </a:r>
          </a:p>
          <a:p>
            <a:endParaRPr lang="en-US" sz="3200" dirty="0"/>
          </a:p>
          <a:p>
            <a:r>
              <a:rPr lang="en-US" sz="3200" dirty="0"/>
              <a:t>Bits are not addressed individually.</a:t>
            </a:r>
          </a:p>
        </p:txBody>
      </p:sp>
      <p:pic>
        <p:nvPicPr>
          <p:cNvPr id="6" name="Picture 2" descr="Image result for hard dr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033" y="4923593"/>
            <a:ext cx="1797240" cy="134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7106273" y="5596060"/>
            <a:ext cx="171813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7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Understanding Binary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800"/>
            <a:ext cx="10515600" cy="63349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Decimal:</a:t>
            </a:r>
            <a:r>
              <a:rPr lang="en-US" dirty="0"/>
              <a:t> Base 10 number system we’re all used 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16" y="2148388"/>
            <a:ext cx="7803901" cy="224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59921" y="3728613"/>
            <a:ext cx="665825" cy="65977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16217" y="3724301"/>
            <a:ext cx="159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Indicates </a:t>
            </a:r>
          </a:p>
          <a:p>
            <a:r>
              <a:rPr lang="en-US" dirty="0"/>
              <a:t>base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963" y="4785062"/>
            <a:ext cx="1067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5*</a:t>
            </a:r>
            <a:r>
              <a:rPr lang="en-US" sz="3600" dirty="0">
                <a:solidFill>
                  <a:schemeClr val="accent6"/>
                </a:solidFill>
              </a:rPr>
              <a:t>10</a:t>
            </a:r>
            <a:r>
              <a:rPr lang="en-US" sz="3600" baseline="30000" dirty="0"/>
              <a:t>5 </a:t>
            </a:r>
            <a:r>
              <a:rPr lang="en-US" sz="3600" dirty="0"/>
              <a:t>+ 5*</a:t>
            </a:r>
            <a:r>
              <a:rPr lang="en-US" sz="3600" dirty="0">
                <a:solidFill>
                  <a:schemeClr val="accent6"/>
                </a:solidFill>
              </a:rPr>
              <a:t>10</a:t>
            </a:r>
            <a:r>
              <a:rPr lang="en-US" sz="3600" baseline="30000" dirty="0"/>
              <a:t>4 </a:t>
            </a:r>
            <a:r>
              <a:rPr lang="en-US" sz="3600" dirty="0"/>
              <a:t>+ 1*</a:t>
            </a:r>
            <a:r>
              <a:rPr lang="en-US" sz="3600" dirty="0">
                <a:solidFill>
                  <a:schemeClr val="accent6"/>
                </a:solidFill>
              </a:rPr>
              <a:t>10</a:t>
            </a:r>
            <a:r>
              <a:rPr lang="en-US" sz="3600" baseline="30000" dirty="0"/>
              <a:t>3</a:t>
            </a:r>
            <a:r>
              <a:rPr lang="en-US" sz="3600" dirty="0"/>
              <a:t> + 9*</a:t>
            </a:r>
            <a:r>
              <a:rPr lang="en-US" sz="3600" dirty="0">
                <a:solidFill>
                  <a:schemeClr val="accent6"/>
                </a:solidFill>
              </a:rPr>
              <a:t>10</a:t>
            </a:r>
            <a:r>
              <a:rPr lang="en-US" sz="3600" baseline="30000" dirty="0"/>
              <a:t>2</a:t>
            </a:r>
            <a:r>
              <a:rPr lang="en-US" sz="3600" dirty="0"/>
              <a:t> + 3*</a:t>
            </a:r>
            <a:r>
              <a:rPr lang="en-US" sz="3600" dirty="0">
                <a:solidFill>
                  <a:schemeClr val="accent6"/>
                </a:solidFill>
              </a:rPr>
              <a:t>10</a:t>
            </a:r>
            <a:r>
              <a:rPr lang="en-US" sz="3600" baseline="30000" dirty="0"/>
              <a:t>1 </a:t>
            </a:r>
            <a:r>
              <a:rPr lang="en-US" sz="3600" dirty="0"/>
              <a:t>+</a:t>
            </a:r>
            <a:r>
              <a:rPr lang="en-US" sz="3600" baseline="30000" dirty="0"/>
              <a:t> </a:t>
            </a:r>
            <a:r>
              <a:rPr lang="en-US" sz="3600" dirty="0"/>
              <a:t>2*</a:t>
            </a:r>
            <a:r>
              <a:rPr lang="en-US" sz="3600" dirty="0">
                <a:solidFill>
                  <a:schemeClr val="accent6"/>
                </a:solidFill>
              </a:rPr>
              <a:t>10</a:t>
            </a:r>
            <a:r>
              <a:rPr lang="en-US" sz="3600" baseline="30000" dirty="0"/>
              <a:t>0 </a:t>
            </a:r>
            <a:r>
              <a:rPr lang="en-US" sz="3600" dirty="0"/>
              <a:t>= 551932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8068" y="5761616"/>
            <a:ext cx="1038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500000 + 50000 + 1000 + 900  +  30     +   2    = 551932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518082" y="4030459"/>
            <a:ext cx="914401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965142" y="4030459"/>
            <a:ext cx="648070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58936" y="4030459"/>
            <a:ext cx="426130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761608" y="4030459"/>
            <a:ext cx="186432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093258" y="4030459"/>
            <a:ext cx="17757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256233" y="4030459"/>
            <a:ext cx="213804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1331650" y="5438534"/>
            <a:ext cx="51053" cy="3550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750979" y="5390588"/>
            <a:ext cx="100983" cy="397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283844" y="5438534"/>
            <a:ext cx="220097" cy="349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" idx="0"/>
          </p:cNvCxnSpPr>
          <p:nvPr/>
        </p:nvCxnSpPr>
        <p:spPr>
          <a:xfrm>
            <a:off x="5697981" y="5437663"/>
            <a:ext cx="143524" cy="3239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102136" y="5431393"/>
            <a:ext cx="8879" cy="356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508135" y="5431403"/>
            <a:ext cx="51419" cy="3568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1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>
                <a:solidFill>
                  <a:prstClr val="black"/>
                </a:solidFill>
                <a:latin typeface="Calibri" panose="020F0502020204030204"/>
              </a:rPr>
              <a:t>Understanding Binary Numbers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594800"/>
            <a:ext cx="10515600" cy="63349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Binary:</a:t>
            </a:r>
            <a:r>
              <a:rPr lang="en-US" dirty="0"/>
              <a:t> Base </a:t>
            </a:r>
            <a:r>
              <a:rPr lang="en-US" b="1" u="sng" dirty="0"/>
              <a:t>2</a:t>
            </a:r>
            <a:r>
              <a:rPr lang="en-US" dirty="0"/>
              <a:t> number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652" y="2304220"/>
            <a:ext cx="7489950" cy="20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22056" y="3781881"/>
            <a:ext cx="532666" cy="65977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91925" y="3777569"/>
            <a:ext cx="159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Indicates </a:t>
            </a:r>
          </a:p>
          <a:p>
            <a:r>
              <a:rPr lang="en-US" dirty="0"/>
              <a:t>base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2957" y="4776184"/>
            <a:ext cx="9517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1*</a:t>
            </a:r>
            <a:r>
              <a:rPr lang="en-US" sz="3600" dirty="0">
                <a:solidFill>
                  <a:schemeClr val="accent6"/>
                </a:solidFill>
              </a:rPr>
              <a:t>2</a:t>
            </a:r>
            <a:r>
              <a:rPr lang="en-US" sz="3600" baseline="30000" dirty="0"/>
              <a:t>5 </a:t>
            </a:r>
            <a:r>
              <a:rPr lang="en-US" sz="3600" dirty="0"/>
              <a:t>+ 0*</a:t>
            </a:r>
            <a:r>
              <a:rPr lang="en-US" sz="3600" dirty="0">
                <a:solidFill>
                  <a:schemeClr val="accent6"/>
                </a:solidFill>
              </a:rPr>
              <a:t>2</a:t>
            </a:r>
            <a:r>
              <a:rPr lang="en-US" sz="3600" baseline="30000" dirty="0"/>
              <a:t>4 </a:t>
            </a:r>
            <a:r>
              <a:rPr lang="en-US" sz="3600" dirty="0"/>
              <a:t>+ 0*</a:t>
            </a:r>
            <a:r>
              <a:rPr lang="en-US" sz="3600" dirty="0">
                <a:solidFill>
                  <a:schemeClr val="accent6"/>
                </a:solidFill>
              </a:rPr>
              <a:t>2</a:t>
            </a:r>
            <a:r>
              <a:rPr lang="en-US" sz="3600" baseline="30000" dirty="0"/>
              <a:t>3</a:t>
            </a:r>
            <a:r>
              <a:rPr lang="en-US" sz="3600" dirty="0"/>
              <a:t> + 1*</a:t>
            </a:r>
            <a:r>
              <a:rPr lang="en-US" sz="3600" dirty="0">
                <a:solidFill>
                  <a:schemeClr val="accent6"/>
                </a:solidFill>
              </a:rPr>
              <a:t>2</a:t>
            </a:r>
            <a:r>
              <a:rPr lang="en-US" sz="3600" baseline="30000" dirty="0"/>
              <a:t>2</a:t>
            </a:r>
            <a:r>
              <a:rPr lang="en-US" sz="3600" dirty="0"/>
              <a:t> + 0*</a:t>
            </a:r>
            <a:r>
              <a:rPr lang="en-US" sz="3600" dirty="0">
                <a:solidFill>
                  <a:schemeClr val="accent6"/>
                </a:solidFill>
              </a:rPr>
              <a:t>2</a:t>
            </a:r>
            <a:r>
              <a:rPr lang="en-US" sz="3600" baseline="30000" dirty="0"/>
              <a:t>1 </a:t>
            </a:r>
            <a:r>
              <a:rPr lang="en-US" sz="3600" dirty="0"/>
              <a:t>+</a:t>
            </a:r>
            <a:r>
              <a:rPr lang="en-US" sz="3600" baseline="30000" dirty="0"/>
              <a:t> </a:t>
            </a:r>
            <a:r>
              <a:rPr lang="en-US" sz="3600" dirty="0"/>
              <a:t>1*</a:t>
            </a:r>
            <a:r>
              <a:rPr lang="en-US" sz="3600" dirty="0">
                <a:solidFill>
                  <a:schemeClr val="accent6"/>
                </a:solidFill>
              </a:rPr>
              <a:t>2</a:t>
            </a:r>
            <a:r>
              <a:rPr lang="en-US" sz="3600" baseline="30000" dirty="0"/>
              <a:t>0 </a:t>
            </a:r>
            <a:r>
              <a:rPr lang="en-US" sz="3600" dirty="0"/>
              <a:t>= 100101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032986" y="4030459"/>
            <a:ext cx="399497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231472" y="4030459"/>
            <a:ext cx="381741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385569" y="4030459"/>
            <a:ext cx="399497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726097" y="4030459"/>
            <a:ext cx="221943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960093" y="4030459"/>
            <a:ext cx="150922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158579" y="4030459"/>
            <a:ext cx="97655" cy="74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95629" y="5734982"/>
            <a:ext cx="1038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32  +   0    +    0    +    4    +    0    +   1    = 37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032986" y="5397622"/>
            <a:ext cx="0" cy="381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126419" y="5397622"/>
            <a:ext cx="0" cy="381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85569" y="5394661"/>
            <a:ext cx="0" cy="381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680229" y="5394661"/>
            <a:ext cx="0" cy="381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960093" y="5397622"/>
            <a:ext cx="0" cy="381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158579" y="5376907"/>
            <a:ext cx="0" cy="381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14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8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History of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6142" y="1887771"/>
            <a:ext cx="71198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i="1" dirty="0"/>
              <a:t>"I think there is a world market for maybe five computers."</a:t>
            </a:r>
            <a:r>
              <a:rPr lang="en-CA" sz="2000" dirty="0"/>
              <a:t> (Thomas Watson, chairman of IBM, 1943)</a:t>
            </a:r>
          </a:p>
          <a:p>
            <a:pPr marL="0" indent="0">
              <a:buNone/>
            </a:pPr>
            <a:endParaRPr lang="en-CA" sz="600" i="1" dirty="0"/>
          </a:p>
          <a:p>
            <a:pPr marL="0" indent="0">
              <a:buNone/>
            </a:pPr>
            <a:r>
              <a:rPr lang="en-CA" sz="2000" i="1" dirty="0"/>
              <a:t>“Computers in the future may weigh no more than 1.5 tons.” </a:t>
            </a:r>
            <a:r>
              <a:rPr lang="en-CA" sz="2000" dirty="0"/>
              <a:t>(Popular Mechanics, 1949)</a:t>
            </a:r>
          </a:p>
          <a:p>
            <a:pPr marL="0" indent="0">
              <a:buNone/>
            </a:pPr>
            <a:endParaRPr lang="en-CA" sz="600" dirty="0"/>
          </a:p>
          <a:p>
            <a:pPr marL="0" indent="0">
              <a:buNone/>
            </a:pPr>
            <a:r>
              <a:rPr lang="en-CA" sz="2000" i="1" dirty="0"/>
              <a:t>“There is no reason anyone would want a computer in their home.” </a:t>
            </a:r>
            <a:r>
              <a:rPr lang="en-CA" sz="2000" dirty="0"/>
              <a:t>(Ken Olsen, Digital Equipment Corporation, 1977)</a:t>
            </a:r>
          </a:p>
          <a:p>
            <a:pPr marL="0" indent="0">
              <a:buNone/>
            </a:pPr>
            <a:endParaRPr lang="en-CA" sz="600" dirty="0"/>
          </a:p>
          <a:p>
            <a:pPr marL="0" indent="0">
              <a:buNone/>
            </a:pPr>
            <a:r>
              <a:rPr lang="en-CA" sz="2000" i="1" dirty="0"/>
              <a:t>“We will never make a 32-bit operating system.”                             </a:t>
            </a:r>
            <a:r>
              <a:rPr lang="en-CA" sz="2000" dirty="0"/>
              <a:t>(Bill Gates, Microsoft, 1989)</a:t>
            </a:r>
          </a:p>
          <a:p>
            <a:pPr marL="0" indent="0">
              <a:buNone/>
            </a:pPr>
            <a:endParaRPr lang="en-CA" sz="600" dirty="0"/>
          </a:p>
          <a:p>
            <a:pPr marL="0" indent="0">
              <a:buNone/>
            </a:pPr>
            <a:r>
              <a:rPr lang="en-CA" sz="2000" i="1" dirty="0"/>
              <a:t>“Spam will be a thing of the past in two years’ time.”                      </a:t>
            </a:r>
            <a:r>
              <a:rPr lang="en-CA" sz="2000" dirty="0"/>
              <a:t>(Bill Gates, Microsoft, 2004)</a:t>
            </a:r>
          </a:p>
          <a:p>
            <a:endParaRPr lang="en-CA" sz="2000" dirty="0"/>
          </a:p>
          <a:p>
            <a:endParaRPr lang="en-CA" sz="2000" dirty="0"/>
          </a:p>
          <a:p>
            <a:endParaRPr lang="en-CA" sz="2000" i="1" dirty="0"/>
          </a:p>
          <a:p>
            <a:endParaRPr lang="en-CA" sz="2000" i="1" dirty="0"/>
          </a:p>
          <a:p>
            <a:pPr marL="0" indent="0">
              <a:buNone/>
            </a:pPr>
            <a:endParaRPr lang="en-CA" sz="2000" i="1" dirty="0"/>
          </a:p>
          <a:p>
            <a:pPr marL="0" indent="0">
              <a:buNone/>
            </a:pPr>
            <a:endParaRPr lang="en-CA" sz="2000" i="1" dirty="0"/>
          </a:p>
        </p:txBody>
      </p:sp>
      <p:pic>
        <p:nvPicPr>
          <p:cNvPr id="5122" name="Picture 2" descr="Image result for nailed it mem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5" r="11397"/>
          <a:stretch/>
        </p:blipFill>
        <p:spPr bwMode="auto">
          <a:xfrm>
            <a:off x="8611338" y="1887771"/>
            <a:ext cx="2290439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51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92" y="1690688"/>
            <a:ext cx="7579650" cy="20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Converting Decimal to Binary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992" y="1763481"/>
            <a:ext cx="1532138" cy="1077373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57</a:t>
            </a:r>
            <a:r>
              <a:rPr lang="en-US" sz="4800" baseline="-25000" dirty="0">
                <a:solidFill>
                  <a:schemeClr val="accent6"/>
                </a:solidFill>
              </a:rPr>
              <a:t>10</a:t>
            </a:r>
            <a:endParaRPr lang="en-US" baseline="-25000" dirty="0">
              <a:solidFill>
                <a:schemeClr val="accent6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013652" y="1763481"/>
            <a:ext cx="10456" cy="8465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46211" y="4332297"/>
            <a:ext cx="143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2</a:t>
            </a:r>
            <a:r>
              <a:rPr lang="en-US" sz="2400" b="1" baseline="30000" dirty="0">
                <a:solidFill>
                  <a:schemeClr val="accent2"/>
                </a:solidFill>
              </a:rPr>
              <a:t>5</a:t>
            </a:r>
            <a:r>
              <a:rPr lang="en-US" sz="2400" dirty="0"/>
              <a:t> &lt;= 57?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3848" y="4758477"/>
            <a:ext cx="109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</a:rPr>
              <a:t>Yes!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0202" y="5342662"/>
            <a:ext cx="1837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Insert 1 </a:t>
            </a:r>
          </a:p>
          <a:p>
            <a:pPr algn="ctr"/>
            <a:r>
              <a:rPr lang="en-US" sz="2400" dirty="0"/>
              <a:t>57–</a:t>
            </a:r>
            <a:r>
              <a:rPr lang="en-US" sz="2400" dirty="0">
                <a:solidFill>
                  <a:schemeClr val="accent2"/>
                </a:solidFill>
              </a:rPr>
              <a:t>32</a:t>
            </a:r>
            <a:r>
              <a:rPr lang="en-US" sz="2400" dirty="0"/>
              <a:t> = </a:t>
            </a:r>
            <a:r>
              <a:rPr lang="en-US" sz="2400" b="1" dirty="0"/>
              <a:t>25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651246" y="3107184"/>
            <a:ext cx="11718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51246" y="3107184"/>
            <a:ext cx="8878" cy="1047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35153" y="2454135"/>
            <a:ext cx="61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27367" y="2443448"/>
            <a:ext cx="61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81379" y="2466466"/>
            <a:ext cx="61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85225" y="4332296"/>
            <a:ext cx="137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2</a:t>
            </a:r>
            <a:r>
              <a:rPr lang="en-US" sz="2400" b="1" baseline="30000" dirty="0">
                <a:solidFill>
                  <a:schemeClr val="accent2"/>
                </a:solidFill>
              </a:rPr>
              <a:t>4</a:t>
            </a:r>
            <a:r>
              <a:rPr lang="en-US" sz="2400" dirty="0"/>
              <a:t> &lt;= 25?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11311" y="4758477"/>
            <a:ext cx="110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</a:rPr>
              <a:t>Yes!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70833" y="5342661"/>
            <a:ext cx="1603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Insert 1 </a:t>
            </a:r>
          </a:p>
          <a:p>
            <a:pPr algn="ctr"/>
            <a:r>
              <a:rPr lang="en-US" sz="2400" dirty="0"/>
              <a:t>25–</a:t>
            </a:r>
            <a:r>
              <a:rPr lang="en-US" sz="2400" dirty="0">
                <a:solidFill>
                  <a:schemeClr val="accent2"/>
                </a:solidFill>
              </a:rPr>
              <a:t>16</a:t>
            </a:r>
            <a:r>
              <a:rPr lang="en-US" sz="2400" dirty="0"/>
              <a:t> = </a:t>
            </a:r>
            <a:r>
              <a:rPr lang="en-US" sz="2400" b="1" dirty="0"/>
              <a:t>9</a:t>
            </a:r>
          </a:p>
        </p:txBody>
      </p:sp>
      <p:cxnSp>
        <p:nvCxnSpPr>
          <p:cNvPr id="33" name="Elbow Connector 32"/>
          <p:cNvCxnSpPr/>
          <p:nvPr/>
        </p:nvCxnSpPr>
        <p:spPr>
          <a:xfrm rot="5400000">
            <a:off x="3557478" y="3397684"/>
            <a:ext cx="777285" cy="75460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61808" y="4332296"/>
            <a:ext cx="137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2</a:t>
            </a:r>
            <a:r>
              <a:rPr lang="en-US" sz="2400" b="1" baseline="30000" dirty="0">
                <a:solidFill>
                  <a:schemeClr val="accent2"/>
                </a:solidFill>
              </a:rPr>
              <a:t>3</a:t>
            </a:r>
            <a:r>
              <a:rPr lang="en-US" sz="2400" dirty="0"/>
              <a:t> &lt;= 9?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87894" y="4758477"/>
            <a:ext cx="110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</a:rPr>
              <a:t>Yes!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47416" y="5342661"/>
            <a:ext cx="1603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Insert 1 </a:t>
            </a:r>
          </a:p>
          <a:p>
            <a:pPr algn="ctr"/>
            <a:r>
              <a:rPr lang="en-US" sz="2400" dirty="0"/>
              <a:t>9–</a:t>
            </a:r>
            <a:r>
              <a:rPr lang="en-US" sz="2400" dirty="0">
                <a:solidFill>
                  <a:schemeClr val="accent2"/>
                </a:solidFill>
              </a:rPr>
              <a:t>8</a:t>
            </a:r>
            <a:r>
              <a:rPr lang="en-US" sz="2400" dirty="0"/>
              <a:t> = </a:t>
            </a:r>
            <a:r>
              <a:rPr lang="en-US" sz="2400" b="1" dirty="0"/>
              <a:t>1</a:t>
            </a:r>
          </a:p>
        </p:txBody>
      </p:sp>
      <p:cxnSp>
        <p:nvCxnSpPr>
          <p:cNvPr id="43" name="Elbow Connector 42"/>
          <p:cNvCxnSpPr/>
          <p:nvPr/>
        </p:nvCxnSpPr>
        <p:spPr>
          <a:xfrm rot="5400000">
            <a:off x="5021991" y="3585042"/>
            <a:ext cx="777287" cy="43037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22669" y="2443448"/>
            <a:ext cx="61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2544" y="4332296"/>
            <a:ext cx="137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</a:t>
            </a:r>
            <a:r>
              <a:rPr lang="en-US" sz="2400" b="1" baseline="30000" dirty="0"/>
              <a:t>2</a:t>
            </a:r>
            <a:r>
              <a:rPr lang="en-US" sz="2400" dirty="0"/>
              <a:t> &lt;= 1?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278630" y="4758477"/>
            <a:ext cx="110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NO!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38152" y="5342661"/>
            <a:ext cx="160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Insert 0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62607" y="2461328"/>
            <a:ext cx="61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504373" y="2461328"/>
            <a:ext cx="61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780388" y="4332296"/>
            <a:ext cx="137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</a:t>
            </a:r>
            <a:r>
              <a:rPr lang="en-US" sz="2400" b="1" baseline="30000" dirty="0"/>
              <a:t>1</a:t>
            </a:r>
            <a:r>
              <a:rPr lang="en-US" sz="2400" dirty="0"/>
              <a:t> &lt;= 1?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06474" y="4758477"/>
            <a:ext cx="110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NO!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665996" y="5342661"/>
            <a:ext cx="160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Insert 0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437355" y="4332296"/>
            <a:ext cx="137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2</a:t>
            </a:r>
            <a:r>
              <a:rPr lang="en-US" sz="2400" b="1" baseline="30000" dirty="0">
                <a:solidFill>
                  <a:schemeClr val="accent2"/>
                </a:solidFill>
              </a:rPr>
              <a:t>0</a:t>
            </a:r>
            <a:r>
              <a:rPr lang="en-US" sz="2400" dirty="0"/>
              <a:t> &lt;= 1?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563441" y="4758477"/>
            <a:ext cx="110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</a:rPr>
              <a:t>Yes!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322963" y="5342661"/>
            <a:ext cx="1603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Insert 1 </a:t>
            </a:r>
          </a:p>
          <a:p>
            <a:pPr algn="ctr"/>
            <a:r>
              <a:rPr lang="en-US" sz="2400" dirty="0"/>
              <a:t>1–</a:t>
            </a:r>
            <a:r>
              <a:rPr lang="en-US" sz="2400" dirty="0">
                <a:solidFill>
                  <a:schemeClr val="accent2"/>
                </a:solidFill>
              </a:rPr>
              <a:t>1</a:t>
            </a:r>
            <a:r>
              <a:rPr lang="en-US" sz="2400" dirty="0"/>
              <a:t> = </a:t>
            </a:r>
            <a:r>
              <a:rPr lang="en-US" sz="2400" b="1" dirty="0"/>
              <a:t>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348551" y="2577331"/>
            <a:ext cx="1276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Done!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6810653" y="3411583"/>
            <a:ext cx="0" cy="7520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7808703" y="3599298"/>
            <a:ext cx="764857" cy="41428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16200000" flipH="1">
            <a:off x="9338733" y="3476313"/>
            <a:ext cx="739616" cy="635017"/>
          </a:xfrm>
          <a:prstGeom prst="bentConnector3">
            <a:avLst>
              <a:gd name="adj1" fmla="val 6440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40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9" grpId="0"/>
      <p:bldP spid="26" grpId="0"/>
      <p:bldP spid="27" grpId="0"/>
      <p:bldP spid="28" grpId="0"/>
      <p:bldP spid="29" grpId="0"/>
      <p:bldP spid="30" grpId="0"/>
      <p:bldP spid="31" grpId="0"/>
      <p:bldP spid="38" grpId="0"/>
      <p:bldP spid="39" grpId="0"/>
      <p:bldP spid="40" grpId="0"/>
      <p:bldP spid="45" grpId="0"/>
      <p:bldP spid="46" grpId="0"/>
      <p:bldP spid="47" grpId="0"/>
      <p:bldP spid="48" grpId="0"/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>
                <a:latin typeface="+mn-lt"/>
              </a:rPr>
              <a:t>Hexadecimal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3384"/>
            <a:ext cx="10515600" cy="1228294"/>
          </a:xfrm>
        </p:spPr>
        <p:txBody>
          <a:bodyPr>
            <a:normAutofit/>
          </a:bodyPr>
          <a:lstStyle/>
          <a:p>
            <a:r>
              <a:rPr lang="en-US" dirty="0"/>
              <a:t>Base 16 (Hex = 6, Decimal = 10)</a:t>
            </a:r>
          </a:p>
          <a:p>
            <a:r>
              <a:rPr lang="en-US" dirty="0"/>
              <a:t>Decimal goes from 0-9, Hexadecimal goes from 0 to F.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38" y="3391272"/>
            <a:ext cx="4632698" cy="2082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48" y="3391271"/>
            <a:ext cx="4524046" cy="2015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170" y="3391270"/>
            <a:ext cx="12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Decimal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9224" y="4944837"/>
            <a:ext cx="91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Hex</a:t>
            </a:r>
          </a:p>
        </p:txBody>
      </p:sp>
    </p:spTree>
    <p:extLst>
      <p:ext uri="{BB962C8B-B14F-4D97-AF65-F5344CB8AC3E}">
        <p14:creationId xmlns:p14="http://schemas.microsoft.com/office/powerpoint/2010/main" val="323224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Binary to and from Hex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4299" y="1601912"/>
            <a:ext cx="7111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/>
              <a:t>Divide the binary number into sets of 4 bits</a:t>
            </a:r>
          </a:p>
          <a:p>
            <a:pPr marL="342900" indent="-342900">
              <a:buAutoNum type="arabicParenR"/>
            </a:pPr>
            <a:r>
              <a:rPr lang="en-US" sz="2400" dirty="0"/>
              <a:t>Convert each set of bits into a hex digit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95" y="2592163"/>
            <a:ext cx="7808262" cy="1044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75" y="4146142"/>
            <a:ext cx="9418501" cy="104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045" y="3787899"/>
            <a:ext cx="8745751" cy="3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483" y="4812746"/>
            <a:ext cx="7579650" cy="68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336" y="5734342"/>
            <a:ext cx="2421900" cy="97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91637" y="5677790"/>
            <a:ext cx="3418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or  </a:t>
            </a:r>
            <a:r>
              <a:rPr lang="en-US" sz="5400" dirty="0">
                <a:solidFill>
                  <a:schemeClr val="accent6"/>
                </a:solidFill>
              </a:rPr>
              <a:t>0x10F9</a:t>
            </a:r>
          </a:p>
        </p:txBody>
      </p:sp>
    </p:spTree>
    <p:extLst>
      <p:ext uri="{BB962C8B-B14F-4D97-AF65-F5344CB8AC3E}">
        <p14:creationId xmlns:p14="http://schemas.microsoft.com/office/powerpoint/2010/main" val="42576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Octal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475" y="1655168"/>
            <a:ext cx="9721049" cy="1727215"/>
          </a:xfrm>
        </p:spPr>
        <p:txBody>
          <a:bodyPr>
            <a:normAutofit/>
          </a:bodyPr>
          <a:lstStyle/>
          <a:p>
            <a:r>
              <a:rPr lang="en-US" dirty="0"/>
              <a:t>Base 8 (</a:t>
            </a:r>
            <a:r>
              <a:rPr lang="en-US" dirty="0" err="1"/>
              <a:t>oct</a:t>
            </a:r>
            <a:r>
              <a:rPr lang="en-US" dirty="0"/>
              <a:t> = 8, octagon), digits go from 0-7</a:t>
            </a:r>
          </a:p>
          <a:p>
            <a:r>
              <a:rPr lang="en-US" dirty="0"/>
              <a:t>Conversion follows same procedure as Hex, with one difference:</a:t>
            </a:r>
          </a:p>
          <a:p>
            <a:r>
              <a:rPr lang="en-US" dirty="0"/>
              <a:t>Divide binary number into groups of 3 bits instead of 4 bits.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0521" y="4222849"/>
            <a:ext cx="9985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solidFill>
                  <a:schemeClr val="accent2"/>
                </a:solidFill>
              </a:rPr>
              <a:t>00</a:t>
            </a:r>
            <a:r>
              <a:rPr lang="en-US" sz="4400" dirty="0"/>
              <a:t>1   010   000   111   101   100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0521" y="3337990"/>
            <a:ext cx="9985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1010000111101100</a:t>
            </a:r>
            <a:r>
              <a:rPr lang="en-US" sz="4400" baseline="-250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801" y="3927018"/>
            <a:ext cx="1571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Note leading zeroes!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5921" y="4947903"/>
            <a:ext cx="7395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1         2        0         7         5        4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8188" y="5743851"/>
            <a:ext cx="3950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120754</a:t>
            </a:r>
            <a:r>
              <a:rPr lang="en-US" sz="4400" b="1" baseline="-25000" dirty="0">
                <a:solidFill>
                  <a:schemeClr val="accent6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466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34" y="1812109"/>
            <a:ext cx="10515600" cy="1605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We’ve seen:</a:t>
            </a:r>
            <a:r>
              <a:rPr lang="en-US" b="1" dirty="0"/>
              <a:t> </a:t>
            </a:r>
          </a:p>
          <a:p>
            <a:r>
              <a:rPr lang="en-US" dirty="0"/>
              <a:t>Number systems (decimal, binary, hex, octal) </a:t>
            </a:r>
          </a:p>
          <a:p>
            <a:r>
              <a:rPr lang="en-US" dirty="0"/>
              <a:t>unsigned integer (positive, whole numbers)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795325"/>
            <a:ext cx="10622872" cy="202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b="1" u="sng" dirty="0">
                <a:solidFill>
                  <a:prstClr val="black"/>
                </a:solidFill>
              </a:rPr>
              <a:t>Next we will look at: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Signed integer (whole number, can be positive or negative)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Floating point (real numbers, positive or negative)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Characters (‘A’, ‘b’, ‘=‘, ‘#’, any </a:t>
            </a:r>
            <a:r>
              <a:rPr lang="en-US" sz="2800" u="sng" dirty="0">
                <a:solidFill>
                  <a:prstClr val="black"/>
                </a:solidFill>
              </a:rPr>
              <a:t>single</a:t>
            </a:r>
            <a:r>
              <a:rPr lang="en-US" sz="2800" dirty="0">
                <a:solidFill>
                  <a:prstClr val="black"/>
                </a:solidFill>
              </a:rPr>
              <a:t> character)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932" y="2197265"/>
            <a:ext cx="3945537" cy="109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590" y="365125"/>
            <a:ext cx="1047121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Integers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1044"/>
            <a:ext cx="10515600" cy="1056443"/>
          </a:xfrm>
        </p:spPr>
        <p:txBody>
          <a:bodyPr/>
          <a:lstStyle/>
          <a:p>
            <a:r>
              <a:rPr lang="en-US" dirty="0"/>
              <a:t>In practice, integers are 16, 32, or 64 bits.</a:t>
            </a:r>
          </a:p>
          <a:p>
            <a:r>
              <a:rPr lang="en-US" dirty="0"/>
              <a:t>In this course, you will deal almost exclusively with 32 bit integers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934" y="3635914"/>
            <a:ext cx="1567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Recall: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48" y="3090668"/>
            <a:ext cx="6059087" cy="1676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27078" y="3574358"/>
            <a:ext cx="3013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6 bits here</a:t>
            </a:r>
          </a:p>
          <a:p>
            <a:r>
              <a:rPr lang="en-US" sz="2400" dirty="0"/>
              <a:t>How to convert to 32?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5778" y="5101449"/>
            <a:ext cx="10200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 leading zeroes:   </a:t>
            </a:r>
            <a:r>
              <a:rPr lang="en-US" sz="2800" dirty="0">
                <a:solidFill>
                  <a:schemeClr val="accent2"/>
                </a:solidFill>
              </a:rPr>
              <a:t>00000000000000000000000000</a:t>
            </a:r>
            <a:r>
              <a:rPr lang="en-US" sz="2800" dirty="0"/>
              <a:t>100101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351" y="5842908"/>
            <a:ext cx="1139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base 10,  578 is the same number as </a:t>
            </a:r>
            <a:r>
              <a:rPr lang="en-US" sz="2800" dirty="0">
                <a:solidFill>
                  <a:schemeClr val="accent2"/>
                </a:solidFill>
              </a:rPr>
              <a:t>000000</a:t>
            </a:r>
            <a:r>
              <a:rPr lang="en-US" sz="2800" dirty="0"/>
              <a:t>578. Same applies in binary.</a:t>
            </a:r>
          </a:p>
        </p:txBody>
      </p:sp>
    </p:spTree>
    <p:extLst>
      <p:ext uri="{BB962C8B-B14F-4D97-AF65-F5344CB8AC3E}">
        <p14:creationId xmlns:p14="http://schemas.microsoft.com/office/powerpoint/2010/main" val="25438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Signed Integer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1438"/>
            <a:ext cx="7462421" cy="1716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Two options:</a:t>
            </a:r>
          </a:p>
          <a:p>
            <a:pPr marL="514350" indent="-514350">
              <a:buAutoNum type="arabicParenR"/>
            </a:pPr>
            <a:r>
              <a:rPr lang="en-US" sz="2400" dirty="0"/>
              <a:t>Sign-and-Magnitude</a:t>
            </a:r>
          </a:p>
          <a:p>
            <a:pPr marL="514350" indent="-514350">
              <a:buAutoNum type="arabicParenR"/>
            </a:pPr>
            <a:r>
              <a:rPr lang="en-US" sz="2400" dirty="0"/>
              <a:t>Two’s Complement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7983" y="3246841"/>
            <a:ext cx="8345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Sign and magnitude: </a:t>
            </a:r>
            <a:r>
              <a:rPr lang="en-US" sz="2800" dirty="0"/>
              <a:t>Use the left-most bit as a sign bit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44" y="4151942"/>
            <a:ext cx="7041450" cy="1892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75355" y="4767307"/>
            <a:ext cx="470517" cy="127743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021169" y="4767307"/>
            <a:ext cx="2663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 bit:</a:t>
            </a:r>
          </a:p>
          <a:p>
            <a:r>
              <a:rPr lang="en-US" sz="2400" dirty="0"/>
              <a:t>0 = positive</a:t>
            </a:r>
          </a:p>
          <a:p>
            <a:r>
              <a:rPr lang="en-US" sz="2400" dirty="0"/>
              <a:t>1 = negative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760"/>
          <a:stretch/>
        </p:blipFill>
        <p:spPr>
          <a:xfrm>
            <a:off x="585082" y="3882601"/>
            <a:ext cx="1093813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4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Two’s Complement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756" y="1690688"/>
            <a:ext cx="10515600" cy="1629561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400" dirty="0"/>
              <a:t>Write the positive number in binary. If the number </a:t>
            </a:r>
            <a:r>
              <a:rPr lang="en-US" sz="2400" i="1" dirty="0"/>
              <a:t>is </a:t>
            </a:r>
            <a:r>
              <a:rPr lang="en-US" sz="2400" dirty="0"/>
              <a:t>positive, stop here.</a:t>
            </a:r>
            <a:endParaRPr lang="en-US" sz="2400" i="1" dirty="0"/>
          </a:p>
          <a:p>
            <a:pPr marL="514350" indent="-514350">
              <a:buAutoNum type="arabicParenR"/>
            </a:pPr>
            <a:r>
              <a:rPr lang="en-US" sz="2400" dirty="0"/>
              <a:t>If the number is negative, Invert the bits (1s becomes 0s, 0s become 1s)</a:t>
            </a:r>
          </a:p>
          <a:p>
            <a:pPr marL="514350" indent="-514350">
              <a:buAutoNum type="arabicParenR"/>
            </a:pPr>
            <a:r>
              <a:rPr lang="en-US" sz="2400" dirty="0"/>
              <a:t>Add 1 (add 1 to the </a:t>
            </a:r>
            <a:r>
              <a:rPr lang="en-US" sz="2400" b="1" dirty="0"/>
              <a:t>VALUE</a:t>
            </a:r>
            <a:r>
              <a:rPr lang="en-US" sz="2400" dirty="0"/>
              <a:t> of the number, do </a:t>
            </a:r>
            <a:r>
              <a:rPr lang="en-US" sz="2400" b="1" u="sng" dirty="0"/>
              <a:t>NOT</a:t>
            </a:r>
            <a:r>
              <a:rPr lang="en-US" sz="2400" dirty="0"/>
              <a:t> </a:t>
            </a:r>
            <a:r>
              <a:rPr lang="en-US" sz="2400" i="1" dirty="0"/>
              <a:t>append</a:t>
            </a:r>
            <a:r>
              <a:rPr lang="en-US" sz="2400" dirty="0"/>
              <a:t> 1)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25" y="3320249"/>
            <a:ext cx="6772350" cy="54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25" y="4028310"/>
            <a:ext cx="4978350" cy="53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316" y="4680054"/>
            <a:ext cx="5561400" cy="5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019" y="5157420"/>
            <a:ext cx="5561400" cy="5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459" y="5643664"/>
            <a:ext cx="5112900" cy="7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1336"/>
            <a:ext cx="10515600" cy="12904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convert a two’s complement binary number back to decimal, simply perform the process again in the same order: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Two’s Complement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0047" y="2876358"/>
            <a:ext cx="334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1 1 1 1   0 1 1 1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0754" y="3508156"/>
            <a:ext cx="3906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Invert:</a:t>
            </a:r>
            <a:r>
              <a:rPr lang="en-US" sz="2800" dirty="0"/>
              <a:t>     0 0 0 0   1 0 0 0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38510" y="3951474"/>
            <a:ext cx="3968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Add 1:     </a:t>
            </a:r>
            <a:r>
              <a:rPr lang="en-US" sz="2800" dirty="0"/>
              <a:t>0 0 0 0   0 0 0 1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6782" y="4599547"/>
            <a:ext cx="37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0 0 0 0   1 0 0 1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5468642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At this point, convert to decimal using previously described method.</a:t>
            </a:r>
          </a:p>
          <a:p>
            <a:r>
              <a:rPr lang="en-US" sz="2800" dirty="0"/>
              <a:t>But remember! The final number is negative because the first bit was 1.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1180" y="4474694"/>
            <a:ext cx="22726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82523" y="2938769"/>
            <a:ext cx="208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Negative! </a:t>
            </a:r>
          </a:p>
          <a:p>
            <a:r>
              <a:rPr lang="en-US" sz="2400" dirty="0"/>
              <a:t>first bit is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23424" y="2911870"/>
            <a:ext cx="275208" cy="4527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/>
      <p:bldP spid="13" grpId="0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Real (Floating Point)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623" y="2021469"/>
            <a:ext cx="10515600" cy="13113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Decimal (Base 10)</a:t>
            </a:r>
          </a:p>
          <a:p>
            <a:pPr marL="0" indent="0" algn="ctr">
              <a:buNone/>
            </a:pPr>
            <a:r>
              <a:rPr lang="en-US" sz="3600" dirty="0"/>
              <a:t>123.4 = 1.234 x 10</a:t>
            </a:r>
            <a:r>
              <a:rPr lang="en-US" sz="3600" baseline="30000" dirty="0"/>
              <a:t>2</a:t>
            </a:r>
          </a:p>
          <a:p>
            <a:pPr marL="457200" lvl="1" indent="0">
              <a:buNone/>
            </a:pPr>
            <a:endParaRPr lang="en-US" baseline="30000" dirty="0"/>
          </a:p>
          <a:p>
            <a:pPr marL="457200" lvl="1" indent="0">
              <a:buNone/>
            </a:pPr>
            <a:endParaRPr lang="en-US" baseline="30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90978" y="3573999"/>
            <a:ext cx="10515600" cy="1311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/>
              <a:t>Binary (Base 2)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?</a:t>
            </a:r>
            <a:endParaRPr lang="en-US" sz="3600" baseline="30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baseline="30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7309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603" y="2473694"/>
            <a:ext cx="7870794" cy="2977194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b="1" dirty="0"/>
              <a:t>Computer system overview</a:t>
            </a:r>
          </a:p>
          <a:p>
            <a:pPr marL="514350" indent="-514350">
              <a:buAutoNum type="arabicParenR"/>
            </a:pPr>
            <a:endParaRPr lang="en-US" sz="2400" b="1" dirty="0"/>
          </a:p>
          <a:p>
            <a:pPr marL="514350" indent="-514350">
              <a:buAutoNum type="arabicParenR"/>
            </a:pPr>
            <a:r>
              <a:rPr lang="en-US" sz="3200" b="1" dirty="0"/>
              <a:t>Program development</a:t>
            </a:r>
          </a:p>
          <a:p>
            <a:pPr marL="514350" indent="-514350">
              <a:buAutoNum type="arabicParenR"/>
            </a:pPr>
            <a:endParaRPr lang="en-US" sz="2400" b="1" dirty="0"/>
          </a:p>
          <a:p>
            <a:pPr marL="514350" indent="-514350">
              <a:buAutoNum type="arabicParenR"/>
            </a:pPr>
            <a:r>
              <a:rPr lang="en-US" sz="3200" b="1" dirty="0"/>
              <a:t>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096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IEEE-754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025"/>
            <a:ext cx="10515600" cy="74002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Most widely used standard for floating point computation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2055" y="1997471"/>
            <a:ext cx="5637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32-bit – Single Precision: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7465" y="2485743"/>
            <a:ext cx="9845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0</a:t>
            </a:r>
            <a:r>
              <a:rPr lang="en-US" sz="2800" b="1" dirty="0"/>
              <a:t>    </a:t>
            </a:r>
            <a:r>
              <a:rPr lang="en-US" sz="2800" b="1" dirty="0">
                <a:solidFill>
                  <a:schemeClr val="accent5"/>
                </a:solidFill>
              </a:rPr>
              <a:t>1 0 0 0 0 0 1 0</a:t>
            </a:r>
            <a:r>
              <a:rPr lang="en-US" sz="2800" b="1" dirty="0"/>
              <a:t>     </a:t>
            </a:r>
            <a:r>
              <a:rPr lang="en-US" sz="2800" b="1" dirty="0">
                <a:solidFill>
                  <a:schemeClr val="accent6"/>
                </a:solidFill>
              </a:rPr>
              <a:t>0 0 1 0 0 0 0 0 0 0 0 0 0 0 0 0 0 0 0 0 0 0 0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4299" y="3351261"/>
            <a:ext cx="630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sign bit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309456" y="3026719"/>
            <a:ext cx="0" cy="28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/>
          <p:cNvSpPr/>
          <p:nvPr/>
        </p:nvSpPr>
        <p:spPr>
          <a:xfrm rot="16200000">
            <a:off x="2572051" y="2159179"/>
            <a:ext cx="342298" cy="2041865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22267" y="3586574"/>
            <a:ext cx="2041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Exponent (8 bits)</a:t>
            </a:r>
          </a:p>
        </p:txBody>
      </p:sp>
      <p:sp>
        <p:nvSpPr>
          <p:cNvPr id="15" name="Left Brace 14"/>
          <p:cNvSpPr/>
          <p:nvPr/>
        </p:nvSpPr>
        <p:spPr>
          <a:xfrm rot="16200000">
            <a:off x="6955402" y="208257"/>
            <a:ext cx="342298" cy="5934726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105618" y="3586574"/>
            <a:ext cx="2041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Mantissa (23 bits)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2055" y="4310503"/>
            <a:ext cx="5637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64-bit – Double Precision: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27464" y="4798775"/>
            <a:ext cx="1106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0</a:t>
            </a:r>
            <a:r>
              <a:rPr lang="en-US" sz="2800" b="1" dirty="0"/>
              <a:t>    </a:t>
            </a:r>
            <a:r>
              <a:rPr lang="en-US" sz="2800" b="1" dirty="0">
                <a:solidFill>
                  <a:schemeClr val="accent5"/>
                </a:solidFill>
              </a:rPr>
              <a:t>1 0 0 0 0 0 1 0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accent5"/>
                </a:solidFill>
              </a:rPr>
              <a:t>0 0 1</a:t>
            </a:r>
            <a:r>
              <a:rPr lang="en-US" sz="2800" b="1" dirty="0">
                <a:solidFill>
                  <a:schemeClr val="accent6"/>
                </a:solidFill>
              </a:rPr>
              <a:t>     0 0 0 0 0 0 0 0 0 0 0 0 0 0 0 0 0 0 0 0 0 0 0 0 0 0 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4299" y="5664293"/>
            <a:ext cx="630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sign bit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9456" y="5339751"/>
            <a:ext cx="0" cy="28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6200000">
            <a:off x="2958231" y="4086032"/>
            <a:ext cx="342298" cy="2814224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22267" y="5899606"/>
            <a:ext cx="281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Exponent (11 bits)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68340" y="5845215"/>
            <a:ext cx="2041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Mantissa (52 bits)</a:t>
            </a:r>
          </a:p>
        </p:txBody>
      </p:sp>
      <p:sp>
        <p:nvSpPr>
          <p:cNvPr id="25" name="Left Brace 24"/>
          <p:cNvSpPr/>
          <p:nvPr/>
        </p:nvSpPr>
        <p:spPr>
          <a:xfrm rot="16200000">
            <a:off x="8318124" y="1953174"/>
            <a:ext cx="342298" cy="707994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10" grpId="0" animBg="1"/>
      <p:bldP spid="14" grpId="0"/>
      <p:bldP spid="15" grpId="0" animBg="1"/>
      <p:bldP spid="16" grpId="0"/>
      <p:bldP spid="17" grpId="0"/>
      <p:bldP spid="18" grpId="0"/>
      <p:bldP spid="19" grpId="0"/>
      <p:bldP spid="21" grpId="0" animBg="1"/>
      <p:bldP spid="22" grpId="0"/>
      <p:bldP spid="24" grpId="0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Convert Decimal to IEEE-754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214" y="3163631"/>
            <a:ext cx="10515600" cy="7400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Example: Convert 3.875</a:t>
            </a:r>
            <a:r>
              <a:rPr lang="en-US" sz="3600" baseline="-25000" dirty="0"/>
              <a:t>10</a:t>
            </a:r>
            <a:r>
              <a:rPr lang="en-US" sz="3600" dirty="0"/>
              <a:t> to IEEE-754</a:t>
            </a:r>
          </a:p>
        </p:txBody>
      </p:sp>
    </p:spTree>
    <p:extLst>
      <p:ext uri="{BB962C8B-B14F-4D97-AF65-F5344CB8AC3E}">
        <p14:creationId xmlns:p14="http://schemas.microsoft.com/office/powerpoint/2010/main" val="386304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3137"/>
            <a:ext cx="10515600" cy="740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Step 1: Convert absolute value to binary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3552" y="2536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+mn-lt"/>
              </a:rPr>
              <a:t>Convert Decimal to IEEE-754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34034" y="2447095"/>
            <a:ext cx="10515600" cy="48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Example Decimal Number: 5.875</a:t>
            </a:r>
            <a:r>
              <a:rPr lang="en-US" sz="2400" baseline="-25000" dirty="0"/>
              <a:t>10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334034" y="3218077"/>
            <a:ext cx="1979689" cy="48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3</a:t>
            </a:r>
            <a:r>
              <a:rPr lang="en-US" sz="2400" baseline="-25000" dirty="0"/>
              <a:t>10</a:t>
            </a:r>
            <a:r>
              <a:rPr lang="en-US" sz="2400" dirty="0"/>
              <a:t> = 101</a:t>
            </a:r>
            <a:r>
              <a:rPr lang="en-US" sz="2400" baseline="-25000" dirty="0"/>
              <a:t> 2</a:t>
            </a:r>
            <a:endParaRPr lang="en-US" sz="24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389076" y="3218077"/>
            <a:ext cx="3320808" cy="48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0.875  x 2 = 1.75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429822" y="3706214"/>
            <a:ext cx="3320808" cy="48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0.75   x 2  = 1.5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458577" y="4189063"/>
            <a:ext cx="3320808" cy="48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0.5      x 2 = 1.0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481092" y="4672437"/>
            <a:ext cx="3320808" cy="48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0.0      x 2 = 0.0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752942" y="5153195"/>
            <a:ext cx="3320808" cy="48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0.875</a:t>
            </a:r>
            <a:r>
              <a:rPr lang="en-US" sz="2400" baseline="-25000" dirty="0"/>
              <a:t>10</a:t>
            </a:r>
            <a:r>
              <a:rPr lang="en-US" sz="2400" dirty="0"/>
              <a:t> = 0.111</a:t>
            </a:r>
            <a:r>
              <a:rPr lang="en-US" sz="2400" baseline="-25000" dirty="0"/>
              <a:t> 2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894857" y="3234010"/>
            <a:ext cx="278523" cy="138434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705106" y="2479198"/>
            <a:ext cx="272580" cy="3655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77685" y="2476867"/>
            <a:ext cx="493083" cy="365550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animBg="1"/>
      <p:bldP spid="27" grpId="0" animBg="1"/>
      <p:bldP spid="27" grpId="1" animBg="1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3137"/>
            <a:ext cx="10515600" cy="740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Step 1: Convert absolute value to binary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3552" y="2536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+mn-lt"/>
              </a:rPr>
              <a:t>Convert Decimal to IEEE-754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34034" y="2447095"/>
            <a:ext cx="10515600" cy="48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Example Decimal Number: 5.875</a:t>
            </a:r>
            <a:r>
              <a:rPr lang="en-US" sz="2400" baseline="-25000" dirty="0"/>
              <a:t>10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505120" y="3099914"/>
            <a:ext cx="8752463" cy="3267817"/>
            <a:chOff x="1311080" y="2802507"/>
            <a:chExt cx="8752463" cy="32678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080" y="3601270"/>
              <a:ext cx="4709250" cy="1892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6854" y="3700695"/>
              <a:ext cx="3946800" cy="18032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706703" y="5423993"/>
              <a:ext cx="4110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8         4         2         1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15186" y="5423046"/>
              <a:ext cx="3348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aseline="30000" dirty="0"/>
                <a:t>1</a:t>
              </a:r>
              <a:r>
                <a:rPr lang="en-US" sz="3600" dirty="0"/>
                <a:t>/</a:t>
              </a:r>
              <a:r>
                <a:rPr lang="en-US" sz="3600" baseline="-25000" dirty="0"/>
                <a:t>2</a:t>
              </a:r>
              <a:r>
                <a:rPr lang="en-US" sz="3600" dirty="0"/>
                <a:t>      </a:t>
              </a:r>
              <a:r>
                <a:rPr lang="en-US" sz="3600" baseline="30000" dirty="0"/>
                <a:t>1</a:t>
              </a:r>
              <a:r>
                <a:rPr lang="en-US" sz="3600" dirty="0"/>
                <a:t>/</a:t>
              </a:r>
              <a:r>
                <a:rPr lang="en-US" sz="3600" baseline="-25000" dirty="0"/>
                <a:t>4</a:t>
              </a:r>
              <a:r>
                <a:rPr lang="en-US" sz="3600" dirty="0"/>
                <a:t>       </a:t>
              </a:r>
              <a:r>
                <a:rPr lang="en-US" sz="3600" baseline="30000" dirty="0"/>
                <a:t>1</a:t>
              </a:r>
              <a:r>
                <a:rPr lang="en-US" sz="3600" dirty="0"/>
                <a:t>/</a:t>
              </a:r>
              <a:r>
                <a:rPr lang="en-US" sz="3600" baseline="-25000" dirty="0"/>
                <a:t>8</a:t>
              </a:r>
              <a:r>
                <a:rPr lang="en-US" sz="3600" dirty="0"/>
                <a:t>         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839082" y="2861248"/>
              <a:ext cx="668523" cy="7400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600" b="1" dirty="0"/>
                <a:t>5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7660233" y="2802507"/>
              <a:ext cx="1613170" cy="7400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600" b="1" dirty="0"/>
                <a:t>.875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705106" y="2479198"/>
            <a:ext cx="272580" cy="3655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77685" y="2476867"/>
            <a:ext cx="493083" cy="365550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1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3137"/>
            <a:ext cx="10515600" cy="740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Step 2: Append exponent indicator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3552" y="2536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+mn-lt"/>
              </a:rPr>
              <a:t>Convert Decimal to IEEE-754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838200" y="2447095"/>
            <a:ext cx="10515600" cy="74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101.111 x 2</a:t>
            </a:r>
            <a:r>
              <a:rPr lang="en-US" sz="3600" b="1" baseline="30000" dirty="0"/>
              <a:t>0</a:t>
            </a:r>
            <a:r>
              <a:rPr lang="en-US" sz="3600" b="1" dirty="0"/>
              <a:t> 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838200" y="3514867"/>
            <a:ext cx="10515600" cy="74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Step 3: Normalize (increment exponent)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838200" y="4318825"/>
            <a:ext cx="10515600" cy="74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1.01111 x 2</a:t>
            </a:r>
            <a:r>
              <a:rPr lang="en-US" sz="3600" b="1" baseline="30000" dirty="0"/>
              <a:t>2</a:t>
            </a:r>
            <a:r>
              <a:rPr lang="en-US" sz="3600" b="1" dirty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22560" y="4052610"/>
            <a:ext cx="4421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Decimal moves left, exponent goes up (scientific notation)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69671" y="4318825"/>
            <a:ext cx="257453" cy="36234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12150" y="5015126"/>
            <a:ext cx="166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Mantissa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80821" y="4334561"/>
            <a:ext cx="1193414" cy="52214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0" idx="3"/>
          </p:cNvCxnSpPr>
          <p:nvPr/>
        </p:nvCxnSpPr>
        <p:spPr>
          <a:xfrm flipV="1">
            <a:off x="3327124" y="4468109"/>
            <a:ext cx="488272" cy="3189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56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build="p"/>
      <p:bldP spid="27" grpId="0" build="p"/>
      <p:bldP spid="28" grpId="0" build="p"/>
      <p:bldP spid="29" grpId="0"/>
      <p:bldP spid="30" grpId="0" animBg="1"/>
      <p:bldP spid="31" grpId="0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3137"/>
            <a:ext cx="10515600" cy="740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Step 4: Add bias to exponent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3552" y="2536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+mn-lt"/>
              </a:rPr>
              <a:t>Convert Decimal to IEEE-754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838200" y="3514867"/>
            <a:ext cx="10515600" cy="74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Step 5: Convert exponent to binary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838200" y="4318825"/>
            <a:ext cx="10515600" cy="74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129</a:t>
            </a:r>
            <a:r>
              <a:rPr lang="en-US" sz="3600" b="1" baseline="-25000" dirty="0"/>
              <a:t>10</a:t>
            </a:r>
            <a:r>
              <a:rPr lang="en-US" sz="3600" b="1" dirty="0"/>
              <a:t> = 1 0 0 0 0 0 0 1</a:t>
            </a:r>
            <a:r>
              <a:rPr lang="en-US" sz="3600" b="1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2150" y="2120277"/>
            <a:ext cx="833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Bias is </a:t>
            </a:r>
            <a:r>
              <a:rPr lang="en-US" sz="2800" b="1" dirty="0">
                <a:solidFill>
                  <a:schemeClr val="accent5"/>
                </a:solidFill>
              </a:rPr>
              <a:t>127</a:t>
            </a:r>
            <a:r>
              <a:rPr lang="en-US" sz="2800" dirty="0"/>
              <a:t> for 32-bit, </a:t>
            </a:r>
            <a:r>
              <a:rPr lang="en-US" sz="2800" b="1" dirty="0"/>
              <a:t>1023</a:t>
            </a:r>
            <a:r>
              <a:rPr lang="en-US" sz="2800" dirty="0"/>
              <a:t> for 64-bit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2149" y="2643497"/>
            <a:ext cx="9371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3) </a:t>
            </a:r>
            <a:r>
              <a:rPr lang="en-US" sz="2800" b="1" dirty="0"/>
              <a:t>3.875 = 1.01111 x 2</a:t>
            </a:r>
            <a:r>
              <a:rPr lang="en-US" sz="2800" b="1" baseline="30000" dirty="0"/>
              <a:t>2   </a:t>
            </a:r>
            <a:r>
              <a:rPr lang="en-US" sz="2800" b="1" dirty="0"/>
              <a:t>-&gt; exponent is 2 + </a:t>
            </a:r>
            <a:r>
              <a:rPr lang="en-US" sz="2800" b="1" dirty="0">
                <a:solidFill>
                  <a:schemeClr val="accent5"/>
                </a:solidFill>
              </a:rPr>
              <a:t>127 </a:t>
            </a:r>
            <a:r>
              <a:rPr lang="en-US" sz="2800" b="1" dirty="0"/>
              <a:t>= 129</a:t>
            </a:r>
          </a:p>
        </p:txBody>
      </p:sp>
    </p:spTree>
    <p:extLst>
      <p:ext uri="{BB962C8B-B14F-4D97-AF65-F5344CB8AC3E}">
        <p14:creationId xmlns:p14="http://schemas.microsoft.com/office/powerpoint/2010/main" val="210845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  <p:bldP spid="28" grpId="0"/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3136"/>
            <a:ext cx="10515600" cy="944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Step 6: Set sign bit, place mantissa and exponent</a:t>
            </a:r>
          </a:p>
          <a:p>
            <a:pPr marL="0" indent="0" algn="ctr">
              <a:buNone/>
            </a:pPr>
            <a:r>
              <a:rPr lang="en-US" sz="2400" dirty="0"/>
              <a:t>5.875</a:t>
            </a:r>
            <a:r>
              <a:rPr lang="en-US" sz="2400" baseline="-25000" dirty="0"/>
              <a:t>10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3552" y="2536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+mn-lt"/>
              </a:rPr>
              <a:t>Convert Decimal to IEEE-754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5664" y="3725431"/>
            <a:ext cx="634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0 1 1 1 1 0 0 0 0 0 0 0 0 0 0 0 0 0 0 0 0 0 0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2553" y="4545494"/>
            <a:ext cx="630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sign bit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527710" y="4220952"/>
            <a:ext cx="0" cy="28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16200000">
            <a:off x="2790305" y="3353412"/>
            <a:ext cx="342298" cy="2041865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40521" y="4780807"/>
            <a:ext cx="2041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Exponent (8 bits)</a:t>
            </a:r>
          </a:p>
        </p:txBody>
      </p:sp>
      <p:sp>
        <p:nvSpPr>
          <p:cNvPr id="16" name="Left Brace 15"/>
          <p:cNvSpPr/>
          <p:nvPr/>
        </p:nvSpPr>
        <p:spPr>
          <a:xfrm rot="16200000">
            <a:off x="7173656" y="1402490"/>
            <a:ext cx="342298" cy="5934726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29404" y="4824528"/>
            <a:ext cx="2041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Mantissa (23 bits)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566867" y="2946907"/>
            <a:ext cx="1525074" cy="74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From Step 3: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045227" y="2884977"/>
            <a:ext cx="2652084" cy="74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1.01111 x 2</a:t>
            </a:r>
            <a:r>
              <a:rPr lang="en-US" b="1" baseline="30000" dirty="0"/>
              <a:t>2</a:t>
            </a:r>
            <a:r>
              <a:rPr lang="en-US" b="1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79113" y="2884977"/>
            <a:ext cx="974006" cy="45121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49511" y="3725431"/>
            <a:ext cx="35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0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54439" y="3725431"/>
            <a:ext cx="221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</a:rPr>
              <a:t>1 0 0 0 0 0 0 1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40521" y="2953777"/>
            <a:ext cx="1525074" cy="74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From Step 5: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310068" y="3269503"/>
            <a:ext cx="1310124" cy="79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129</a:t>
            </a:r>
            <a:r>
              <a:rPr lang="en-US" sz="2400" b="1" baseline="-25000" dirty="0"/>
              <a:t>10</a:t>
            </a:r>
            <a:r>
              <a:rPr lang="en-US" sz="2400" b="1" dirty="0"/>
              <a:t> =</a:t>
            </a:r>
            <a:endParaRPr lang="en-US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48992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2" grpId="0" animBg="1"/>
      <p:bldP spid="15" grpId="0"/>
      <p:bldP spid="16" grpId="0" animBg="1"/>
      <p:bldP spid="17" grpId="0"/>
      <p:bldP spid="18" grpId="0"/>
      <p:bldP spid="19" grpId="0"/>
      <p:bldP spid="21" grpId="0" animBg="1"/>
      <p:bldP spid="22" grpId="0"/>
      <p:bldP spid="23" grpId="0"/>
      <p:bldP spid="25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More IEEE-754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3409" y="1573490"/>
            <a:ext cx="961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Convert 18.75</a:t>
            </a:r>
            <a:r>
              <a:rPr lang="en-US" sz="2800" baseline="-25000" dirty="0"/>
              <a:t>10</a:t>
            </a:r>
            <a:r>
              <a:rPr lang="en-US" sz="2800" dirty="0"/>
              <a:t> to 32-bit floating point format.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7180" y="2438193"/>
            <a:ext cx="4133294" cy="556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1)      </a:t>
            </a:r>
            <a:r>
              <a:rPr lang="en-US" b="1" dirty="0"/>
              <a:t>18.75</a:t>
            </a:r>
            <a:r>
              <a:rPr lang="en-US" b="1" baseline="-25000" dirty="0"/>
              <a:t>10</a:t>
            </a:r>
            <a:r>
              <a:rPr lang="en-US" b="1" dirty="0"/>
              <a:t> = 10010.11</a:t>
            </a:r>
            <a:r>
              <a:rPr lang="en-US" b="1" baseline="-25000" dirty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3741" y="2239221"/>
            <a:ext cx="3622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Notice the right side of the decimal! Recall: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848" y="1858403"/>
            <a:ext cx="2035468" cy="9299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55455" y="2752849"/>
            <a:ext cx="1894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30000" dirty="0"/>
              <a:t>1</a:t>
            </a:r>
            <a:r>
              <a:rPr lang="en-US" sz="2000" dirty="0"/>
              <a:t>/</a:t>
            </a:r>
            <a:r>
              <a:rPr lang="en-US" sz="2000" baseline="-25000" dirty="0"/>
              <a:t>2</a:t>
            </a:r>
            <a:r>
              <a:rPr lang="en-US" sz="2000" dirty="0"/>
              <a:t>      </a:t>
            </a:r>
            <a:r>
              <a:rPr lang="en-US" sz="2000" baseline="30000" dirty="0"/>
              <a:t>1</a:t>
            </a:r>
            <a:r>
              <a:rPr lang="en-US" sz="2000" dirty="0"/>
              <a:t>/</a:t>
            </a:r>
            <a:r>
              <a:rPr lang="en-US" sz="2000" baseline="-25000" dirty="0"/>
              <a:t>4</a:t>
            </a:r>
            <a:r>
              <a:rPr lang="en-US" sz="2000" dirty="0"/>
              <a:t>       </a:t>
            </a:r>
            <a:r>
              <a:rPr lang="en-US" sz="2000" baseline="30000" dirty="0"/>
              <a:t>1</a:t>
            </a:r>
            <a:r>
              <a:rPr lang="en-US" sz="2000" dirty="0"/>
              <a:t>/</a:t>
            </a:r>
            <a:r>
              <a:rPr lang="en-US" sz="2000" baseline="-25000" dirty="0"/>
              <a:t>8</a:t>
            </a:r>
            <a:r>
              <a:rPr lang="en-US" sz="2000" dirty="0"/>
              <a:t>        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67180" y="3404035"/>
            <a:ext cx="10747158" cy="562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2-4)   Exponent:      </a:t>
            </a:r>
            <a:r>
              <a:rPr lang="en-US" b="1" dirty="0"/>
              <a:t>10010.11</a:t>
            </a:r>
            <a:r>
              <a:rPr lang="en-US" b="1" baseline="-25000" dirty="0"/>
              <a:t>2 </a:t>
            </a:r>
            <a:r>
              <a:rPr lang="en-US" b="1" dirty="0"/>
              <a:t>x 2</a:t>
            </a:r>
            <a:r>
              <a:rPr lang="en-US" b="1" baseline="30000" dirty="0"/>
              <a:t>0</a:t>
            </a:r>
            <a:r>
              <a:rPr lang="en-US" b="1" dirty="0"/>
              <a:t> = 1.</a:t>
            </a:r>
            <a:r>
              <a:rPr lang="en-US" b="1" dirty="0">
                <a:solidFill>
                  <a:schemeClr val="accent6"/>
                </a:solidFill>
              </a:rPr>
              <a:t>001011</a:t>
            </a:r>
            <a:r>
              <a:rPr lang="en-US" b="1" baseline="-25000" dirty="0"/>
              <a:t>2 </a:t>
            </a:r>
            <a:r>
              <a:rPr lang="en-US" b="1" dirty="0"/>
              <a:t>x 2</a:t>
            </a:r>
            <a:r>
              <a:rPr lang="en-US" b="1" baseline="30000" dirty="0"/>
              <a:t>4</a:t>
            </a:r>
            <a:r>
              <a:rPr lang="en-US" b="1" dirty="0"/>
              <a:t>,      4 + 127 = </a:t>
            </a:r>
            <a:r>
              <a:rPr lang="en-US" b="1" dirty="0">
                <a:solidFill>
                  <a:schemeClr val="accent5"/>
                </a:solidFill>
              </a:rPr>
              <a:t>131</a:t>
            </a:r>
            <a:r>
              <a:rPr lang="en-US" b="1" dirty="0"/>
              <a:t> </a:t>
            </a:r>
            <a:r>
              <a:rPr lang="en-US" dirty="0"/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76058" y="4118678"/>
            <a:ext cx="4692587" cy="562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5)      131</a:t>
            </a:r>
            <a:r>
              <a:rPr lang="en-US" baseline="-25000" dirty="0"/>
              <a:t>10</a:t>
            </a:r>
            <a:r>
              <a:rPr lang="en-US" dirty="0"/>
              <a:t> = </a:t>
            </a:r>
            <a:r>
              <a:rPr lang="en-US" dirty="0">
                <a:solidFill>
                  <a:schemeClr val="accent5"/>
                </a:solidFill>
              </a:rPr>
              <a:t>1000 0011</a:t>
            </a:r>
            <a:r>
              <a:rPr lang="en-US" baseline="-25000" dirty="0"/>
              <a:t>2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08464" y="4833321"/>
            <a:ext cx="9845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0</a:t>
            </a:r>
            <a:r>
              <a:rPr lang="en-US" sz="2800" b="1" dirty="0"/>
              <a:t>    </a:t>
            </a:r>
            <a:r>
              <a:rPr lang="en-US" sz="2800" b="1" dirty="0">
                <a:solidFill>
                  <a:schemeClr val="accent5"/>
                </a:solidFill>
              </a:rPr>
              <a:t>1 0 0 0 0 0 1 1</a:t>
            </a:r>
            <a:r>
              <a:rPr lang="en-US" sz="2800" b="1" dirty="0"/>
              <a:t>     </a:t>
            </a:r>
            <a:r>
              <a:rPr lang="en-US" sz="2800" b="1" dirty="0">
                <a:solidFill>
                  <a:schemeClr val="accent6"/>
                </a:solidFill>
              </a:rPr>
              <a:t>0 0 1 0 1 1 0 0 0 0 0 0 0 0 0 0 0 0 0 0 0 0 0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5298" y="5698839"/>
            <a:ext cx="630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sign bit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690455" y="5374297"/>
            <a:ext cx="0" cy="28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6200000">
            <a:off x="2953050" y="4506757"/>
            <a:ext cx="342298" cy="2041865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103266" y="5934152"/>
            <a:ext cx="2041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Exponent (8 bits)</a:t>
            </a:r>
          </a:p>
        </p:txBody>
      </p:sp>
      <p:sp>
        <p:nvSpPr>
          <p:cNvPr id="20" name="Left Brace 19"/>
          <p:cNvSpPr/>
          <p:nvPr/>
        </p:nvSpPr>
        <p:spPr>
          <a:xfrm rot="16200000">
            <a:off x="7336401" y="2555835"/>
            <a:ext cx="342298" cy="5934726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486617" y="5934152"/>
            <a:ext cx="2041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Mantissa (23 bits)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14513" y="4067465"/>
            <a:ext cx="3453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6) Place components</a:t>
            </a:r>
          </a:p>
        </p:txBody>
      </p:sp>
    </p:spTree>
    <p:extLst>
      <p:ext uri="{BB962C8B-B14F-4D97-AF65-F5344CB8AC3E}">
        <p14:creationId xmlns:p14="http://schemas.microsoft.com/office/powerpoint/2010/main" val="38129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8" grpId="0"/>
      <p:bldP spid="12" grpId="0"/>
      <p:bldP spid="13" grpId="0"/>
      <p:bldP spid="14" grpId="0"/>
      <p:bldP spid="15" grpId="0"/>
      <p:bldP spid="16" grpId="0"/>
      <p:bldP spid="18" grpId="0" animBg="1"/>
      <p:bldP spid="19" grpId="0"/>
      <p:bldP spid="20" grpId="0" animBg="1"/>
      <p:bldP spid="21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Even More IEEE-754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535" y="1690688"/>
            <a:ext cx="6554929" cy="4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9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4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Expressed using the ASCII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24" y="2896704"/>
            <a:ext cx="10001551" cy="20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microchip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157" y="155473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Computer Systems</a:t>
            </a:r>
            <a:endParaRPr lang="en-US" sz="9600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6245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ASCII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16" y="1566400"/>
            <a:ext cx="9450967" cy="50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85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918"/>
          <a:stretch/>
        </p:blipFill>
        <p:spPr>
          <a:xfrm>
            <a:off x="8056982" y="1045721"/>
            <a:ext cx="4135018" cy="474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49" y="1529887"/>
            <a:ext cx="5068050" cy="62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999" y="2209569"/>
            <a:ext cx="5023200" cy="6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149" y="2964403"/>
            <a:ext cx="5068050" cy="6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149" y="3576452"/>
            <a:ext cx="5023200" cy="67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7004" y="4541436"/>
            <a:ext cx="6400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Notice:</a:t>
            </a:r>
            <a:r>
              <a:rPr lang="en-US" sz="2800" dirty="0"/>
              <a:t> The character ‘1’ does not have the ASCII value of 1. Rather, its value is 49. The difference between the integer 1 and the character ‘1’ is </a:t>
            </a:r>
            <a:r>
              <a:rPr lang="en-US" sz="2800" b="1" u="sng" dirty="0"/>
              <a:t>VERY</a:t>
            </a:r>
            <a:r>
              <a:rPr lang="en-US" sz="2800" dirty="0"/>
              <a:t> important!</a:t>
            </a:r>
          </a:p>
        </p:txBody>
      </p:sp>
      <p:cxnSp>
        <p:nvCxnSpPr>
          <p:cNvPr id="11" name="Straight Arrow Connector 10"/>
          <p:cNvCxnSpPr>
            <a:endCxn id="5" idx="3"/>
          </p:cNvCxnSpPr>
          <p:nvPr/>
        </p:nvCxnSpPr>
        <p:spPr>
          <a:xfrm flipH="1" flipV="1">
            <a:off x="6498199" y="1843487"/>
            <a:ext cx="2326206" cy="179635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3"/>
          </p:cNvCxnSpPr>
          <p:nvPr/>
        </p:nvCxnSpPr>
        <p:spPr>
          <a:xfrm flipH="1" flipV="1">
            <a:off x="6498199" y="2517569"/>
            <a:ext cx="2326206" cy="22852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3"/>
          </p:cNvCxnSpPr>
          <p:nvPr/>
        </p:nvCxnSpPr>
        <p:spPr>
          <a:xfrm flipH="1">
            <a:off x="6498199" y="2493952"/>
            <a:ext cx="4010004" cy="77845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40527" y="553653"/>
            <a:ext cx="547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Characters are 1 byte (8 bits) each</a:t>
            </a:r>
          </a:p>
        </p:txBody>
      </p:sp>
      <p:cxnSp>
        <p:nvCxnSpPr>
          <p:cNvPr id="18" name="Straight Arrow Connector 17"/>
          <p:cNvCxnSpPr>
            <a:endCxn id="8" idx="3"/>
          </p:cNvCxnSpPr>
          <p:nvPr/>
        </p:nvCxnSpPr>
        <p:spPr>
          <a:xfrm flipH="1">
            <a:off x="6453349" y="3100192"/>
            <a:ext cx="2423477" cy="81226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3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445" y="19275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6793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Computer Systems</a:t>
            </a:r>
          </a:p>
        </p:txBody>
      </p:sp>
      <p:pic>
        <p:nvPicPr>
          <p:cNvPr id="1026" name="Picture 2" descr="Image result for 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286" y="2044034"/>
            <a:ext cx="3711383" cy="23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pple lap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28" y="2301487"/>
            <a:ext cx="3502333" cy="211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ell 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028" y="2531463"/>
            <a:ext cx="2932772" cy="217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aspberry p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59576" y="4253376"/>
            <a:ext cx="2819421" cy="256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reader kob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73" y="4518142"/>
            <a:ext cx="2748079" cy="20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4209395" y="1442825"/>
            <a:ext cx="3737499" cy="3577701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key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0155" y="3985647"/>
            <a:ext cx="3137853" cy="203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600 mo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3864" y="1932955"/>
            <a:ext cx="2251932" cy="147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c case phante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666" y="2134582"/>
            <a:ext cx="223837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31963" y="768565"/>
            <a:ext cx="170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Input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0750" y="773725"/>
            <a:ext cx="2858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Output</a:t>
            </a:r>
            <a:endParaRPr lang="en-US" b="1" dirty="0"/>
          </a:p>
        </p:txBody>
      </p:sp>
      <p:pic>
        <p:nvPicPr>
          <p:cNvPr id="1034" name="Picture 10" descr="Image result for dell computer moni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29911" y="1631305"/>
            <a:ext cx="2547989" cy="235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hp prin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19800" y="4145539"/>
            <a:ext cx="2279429" cy="171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710864" y="3253770"/>
            <a:ext cx="1086408" cy="0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flipV="1">
            <a:off x="3266981" y="3533313"/>
            <a:ext cx="1530291" cy="725139"/>
          </a:xfrm>
          <a:prstGeom prst="bentConnector3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32" idx="3"/>
          </p:cNvCxnSpPr>
          <p:nvPr/>
        </p:nvCxnSpPr>
        <p:spPr>
          <a:xfrm flipV="1">
            <a:off x="7117041" y="2672073"/>
            <a:ext cx="1298990" cy="581697"/>
          </a:xfrm>
          <a:prstGeom prst="bentConnector3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7117041" y="3533313"/>
            <a:ext cx="1298990" cy="1287262"/>
          </a:xfrm>
          <a:prstGeom prst="bentConnector3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9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 result for pc case phant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295" y="1109708"/>
            <a:ext cx="1042551" cy="104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249228" y="834501"/>
            <a:ext cx="7759083" cy="509578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key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2903" y="2096231"/>
            <a:ext cx="1152172" cy="7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g600 mou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4884" y="1109708"/>
            <a:ext cx="1037110" cy="68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dell computer moni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4251" y="3677757"/>
            <a:ext cx="1186568" cy="10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Image result for hp prin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4251" y="4812393"/>
            <a:ext cx="1061503" cy="79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6700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24" y="3154348"/>
            <a:ext cx="1607999" cy="145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tx 108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104" y="3381321"/>
            <a:ext cx="2565646" cy="189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AM compu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88612" y="1296829"/>
            <a:ext cx="2658985" cy="17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5366994" y="2304977"/>
            <a:ext cx="916196" cy="96118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666823" y="4097127"/>
            <a:ext cx="179042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99051" y="594569"/>
            <a:ext cx="77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69142" y="5647887"/>
            <a:ext cx="106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Output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4710791" y="834501"/>
            <a:ext cx="0" cy="16347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249229" y="2469247"/>
            <a:ext cx="1461562" cy="89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/>
          <p:cNvSpPr txBox="1"/>
          <p:nvPr/>
        </p:nvSpPr>
        <p:spPr>
          <a:xfrm>
            <a:off x="8874497" y="4636847"/>
            <a:ext cx="157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GPU (Optional)</a:t>
            </a:r>
            <a:endParaRPr lang="en-US" b="1" dirty="0"/>
          </a:p>
        </p:txBody>
      </p:sp>
      <p:sp>
        <p:nvSpPr>
          <p:cNvPr id="2058" name="TextBox 2057"/>
          <p:cNvSpPr txBox="1"/>
          <p:nvPr/>
        </p:nvSpPr>
        <p:spPr>
          <a:xfrm>
            <a:off x="8208586" y="1166658"/>
            <a:ext cx="216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Main Memory (RAM)</a:t>
            </a:r>
          </a:p>
        </p:txBody>
      </p:sp>
      <p:sp>
        <p:nvSpPr>
          <p:cNvPr id="2060" name="TextBox 2059"/>
          <p:cNvSpPr txBox="1"/>
          <p:nvPr/>
        </p:nvSpPr>
        <p:spPr>
          <a:xfrm>
            <a:off x="3508330" y="4644373"/>
            <a:ext cx="2665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CPU</a:t>
            </a:r>
          </a:p>
          <a:p>
            <a:pPr algn="ctr"/>
            <a:r>
              <a:rPr lang="en-US" b="1" dirty="0"/>
              <a:t>(Central Processing Unit)</a:t>
            </a:r>
            <a:endParaRPr lang="en-US" sz="2400" b="1" dirty="0"/>
          </a:p>
        </p:txBody>
      </p:sp>
      <p:cxnSp>
        <p:nvCxnSpPr>
          <p:cNvPr id="8" name="Elbow Connector 7"/>
          <p:cNvCxnSpPr/>
          <p:nvPr/>
        </p:nvCxnSpPr>
        <p:spPr>
          <a:xfrm>
            <a:off x="2175029" y="1997655"/>
            <a:ext cx="1660124" cy="1464636"/>
          </a:xfrm>
          <a:prstGeom prst="bentConnector3">
            <a:avLst>
              <a:gd name="adj1" fmla="val 3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2175029" y="3880540"/>
            <a:ext cx="1660124" cy="893605"/>
          </a:xfrm>
          <a:prstGeom prst="bentConnector3">
            <a:avLst>
              <a:gd name="adj1" fmla="val 6497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  <p:bldP spid="2058" grpId="0"/>
      <p:bldP spid="20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890944" y="834501"/>
            <a:ext cx="9676661" cy="509578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key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8466" y="2068518"/>
            <a:ext cx="805655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g600 mo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3247" y="1314456"/>
            <a:ext cx="725199" cy="47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1463826" y="1961154"/>
            <a:ext cx="968032" cy="78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541330" y="4678191"/>
            <a:ext cx="89052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0" descr="Image result for dell computer moni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623" y="3911542"/>
            <a:ext cx="829707" cy="76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Image result for hp prin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348" y="4777667"/>
            <a:ext cx="742255" cy="5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6700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27" y="1480792"/>
            <a:ext cx="955841" cy="8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TextBox 2059"/>
          <p:cNvSpPr txBox="1"/>
          <p:nvPr/>
        </p:nvSpPr>
        <p:spPr>
          <a:xfrm>
            <a:off x="3938809" y="1613244"/>
            <a:ext cx="426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Central Processing Unit (CPU)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56431" y="1391308"/>
            <a:ext cx="6045689" cy="38614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3703237" y="1378366"/>
            <a:ext cx="0" cy="108186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56432" y="2460229"/>
            <a:ext cx="124680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Rectangle 2056"/>
          <p:cNvSpPr/>
          <p:nvPr/>
        </p:nvSpPr>
        <p:spPr>
          <a:xfrm>
            <a:off x="3039110" y="3194033"/>
            <a:ext cx="2352409" cy="802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045924" y="2514111"/>
            <a:ext cx="1890940" cy="7397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45924" y="3883433"/>
            <a:ext cx="1877146" cy="7397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TextBox 2058"/>
          <p:cNvSpPr txBox="1"/>
          <p:nvPr/>
        </p:nvSpPr>
        <p:spPr>
          <a:xfrm>
            <a:off x="6054872" y="2654917"/>
            <a:ext cx="188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 Unit</a:t>
            </a:r>
          </a:p>
        </p:txBody>
      </p:sp>
      <p:sp>
        <p:nvSpPr>
          <p:cNvPr id="2061" name="TextBox 2060"/>
          <p:cNvSpPr txBox="1"/>
          <p:nvPr/>
        </p:nvSpPr>
        <p:spPr>
          <a:xfrm>
            <a:off x="3074972" y="3179844"/>
            <a:ext cx="2280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Arithmetic Logic Unit (ALU)</a:t>
            </a:r>
          </a:p>
        </p:txBody>
      </p:sp>
      <p:sp>
        <p:nvSpPr>
          <p:cNvPr id="2062" name="TextBox 2061"/>
          <p:cNvSpPr txBox="1"/>
          <p:nvPr/>
        </p:nvSpPr>
        <p:spPr>
          <a:xfrm>
            <a:off x="6045923" y="4009389"/>
            <a:ext cx="187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Registers</a:t>
            </a:r>
          </a:p>
        </p:txBody>
      </p:sp>
      <p:cxnSp>
        <p:nvCxnSpPr>
          <p:cNvPr id="2064" name="Straight Arrow Connector 2063"/>
          <p:cNvCxnSpPr/>
          <p:nvPr/>
        </p:nvCxnSpPr>
        <p:spPr>
          <a:xfrm flipH="1">
            <a:off x="6984497" y="3304643"/>
            <a:ext cx="6897" cy="5344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458020" y="2891103"/>
            <a:ext cx="487990" cy="4667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450075" y="3811242"/>
            <a:ext cx="506466" cy="52137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Image result for gtx 108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91" y="3649451"/>
            <a:ext cx="1394992" cy="102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mage result for RAM compu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32133" y="1983202"/>
            <a:ext cx="1813849" cy="116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/>
          <p:cNvCxnSpPr/>
          <p:nvPr/>
        </p:nvCxnSpPr>
        <p:spPr>
          <a:xfrm flipH="1">
            <a:off x="8526323" y="4253295"/>
            <a:ext cx="82186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526323" y="2502687"/>
            <a:ext cx="821863" cy="1142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207725" y="4382801"/>
            <a:ext cx="87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GPU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0265290" y="1795780"/>
            <a:ext cx="925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23965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animBg="1"/>
      <p:bldP spid="44" grpId="0" animBg="1"/>
      <p:bldP spid="45" grpId="0" animBg="1"/>
      <p:bldP spid="2059" grpId="0"/>
      <p:bldP spid="2061" grpId="0"/>
      <p:bldP spid="206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</TotalTime>
  <Words>1726</Words>
  <Application>Microsoft Office PowerPoint</Application>
  <PresentationFormat>Widescreen</PresentationFormat>
  <Paragraphs>308</Paragraphs>
  <Slides>52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Office Theme</vt:lpstr>
      <vt:lpstr>Introduction to Computing  &amp; Data Representation</vt:lpstr>
      <vt:lpstr>History of Computing</vt:lpstr>
      <vt:lpstr>History of Computing</vt:lpstr>
      <vt:lpstr>Topics</vt:lpstr>
      <vt:lpstr>Computer Systems</vt:lpstr>
      <vt:lpstr>Computer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Sources</vt:lpstr>
      <vt:lpstr>Data Sources</vt:lpstr>
      <vt:lpstr>Program Development</vt:lpstr>
      <vt:lpstr>Solving Problems</vt:lpstr>
      <vt:lpstr>Algorithms</vt:lpstr>
      <vt:lpstr>Algorithm Characteristics</vt:lpstr>
      <vt:lpstr>PowerPoint Presentation</vt:lpstr>
      <vt:lpstr>PowerPoint Presentation</vt:lpstr>
      <vt:lpstr>Sorting</vt:lpstr>
      <vt:lpstr>Programs</vt:lpstr>
      <vt:lpstr>Programs, Algorithms, &amp; Implementation</vt:lpstr>
      <vt:lpstr>Data Representation</vt:lpstr>
      <vt:lpstr>Storage Types</vt:lpstr>
      <vt:lpstr>Binary</vt:lpstr>
      <vt:lpstr>Addressing</vt:lpstr>
      <vt:lpstr>Understanding Binary Numbers</vt:lpstr>
      <vt:lpstr>Understanding Binary Numbers</vt:lpstr>
      <vt:lpstr>Converting Decimal to Binary</vt:lpstr>
      <vt:lpstr>Hexadecimal</vt:lpstr>
      <vt:lpstr>Binary to and from Hex</vt:lpstr>
      <vt:lpstr>Octal</vt:lpstr>
      <vt:lpstr>Data Types</vt:lpstr>
      <vt:lpstr>Integers</vt:lpstr>
      <vt:lpstr>Signed Integer</vt:lpstr>
      <vt:lpstr>Two’s Complement</vt:lpstr>
      <vt:lpstr>Two’s Complement</vt:lpstr>
      <vt:lpstr>Real (Floating Point) Numbers</vt:lpstr>
      <vt:lpstr>IEEE-754</vt:lpstr>
      <vt:lpstr>Convert Decimal to IEEE-754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IEEE-754</vt:lpstr>
      <vt:lpstr>Even More IEEE-754</vt:lpstr>
      <vt:lpstr>Characters</vt:lpstr>
      <vt:lpstr>ASCII Table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Reminder</dc:title>
  <dc:creator>Alex Ufkes</dc:creator>
  <cp:lastModifiedBy>Jimmy Tran</cp:lastModifiedBy>
  <cp:revision>133</cp:revision>
  <dcterms:created xsi:type="dcterms:W3CDTF">2017-01-09T21:58:10Z</dcterms:created>
  <dcterms:modified xsi:type="dcterms:W3CDTF">2019-06-24T18:46:57Z</dcterms:modified>
</cp:coreProperties>
</file>